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0" r:id="rId2"/>
    <p:sldId id="256" r:id="rId3"/>
    <p:sldId id="271" r:id="rId4"/>
    <p:sldId id="264" r:id="rId5"/>
    <p:sldId id="263" r:id="rId6"/>
    <p:sldId id="303" r:id="rId7"/>
    <p:sldId id="304" r:id="rId8"/>
    <p:sldId id="306" r:id="rId9"/>
    <p:sldId id="320" r:id="rId10"/>
    <p:sldId id="319" r:id="rId11"/>
    <p:sldId id="302" r:id="rId12"/>
    <p:sldId id="273" r:id="rId13"/>
    <p:sldId id="293" r:id="rId14"/>
    <p:sldId id="274" r:id="rId15"/>
    <p:sldId id="275" r:id="rId16"/>
    <p:sldId id="301" r:id="rId17"/>
    <p:sldId id="316" r:id="rId18"/>
    <p:sldId id="309" r:id="rId19"/>
    <p:sldId id="317" r:id="rId20"/>
    <p:sldId id="310" r:id="rId21"/>
    <p:sldId id="322" r:id="rId22"/>
    <p:sldId id="323" r:id="rId23"/>
    <p:sldId id="324" r:id="rId24"/>
    <p:sldId id="325" r:id="rId25"/>
    <p:sldId id="326" r:id="rId26"/>
    <p:sldId id="327" r:id="rId27"/>
    <p:sldId id="328" r:id="rId28"/>
    <p:sldId id="321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E46BB67A-AB25-4CD2-B7D3-EB4B5B426E9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55FB8D78-32FE-47B2-AA06-5B1D4DCCA4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040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A333DA-D215-4AA9-9606-35818418537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F3F162B-FC81-48EB-9CFA-FA32BB2A5E4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2B331D2-0FCB-4EA4-B25B-3F31F1A1F7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C535280-57D2-44F9-9159-78A4519BE08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67AFC5B-9F20-49CE-93E2-5751AFCCF1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6F3215B-F508-4985-A634-2E15E9972BCD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9954A96-2CCF-48F3-9959-2C8D03B51A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67B2986-6450-4B8C-A094-AC67520701E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55ECCB2-6386-4789-9353-9E0CC3E81E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9C19777-C353-4129-AAF6-2CD7CC5F9AF6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6F9101A-3E3E-45A6-8C93-876F773D45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3466F2D-3CAA-498E-BF39-6ED31A2FCC34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172F4C2-F16D-4ED1-9231-28D862C942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9CC4F43-614B-4F11-B590-754F3989283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3387CAB-9EAD-4A05-A044-0F49A4C7A1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136A753-F2A5-4BB4-96A4-99220256F7E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5FDE2B3-FC4E-4C31-89D5-64EEA1E667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2E2A43D-9066-4F85-97D2-461A61EC2A6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98C6C14-2DB7-44F4-B401-591E138D4D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DE85FB1-1564-475E-B023-1498385405E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2F61258-B85E-4EFF-87BF-3045B6B7EB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F20CD9B-46FE-4FFC-809F-78F5BFC5BCC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A4CAFC3-B05E-4ED0-969E-DAD129AAAD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12750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12750" y="1341438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638" name="Line 38"/>
          <p:cNvSpPr>
            <a:spLocks noChangeShapeType="1"/>
          </p:cNvSpPr>
          <p:nvPr/>
        </p:nvSpPr>
        <p:spPr bwMode="auto">
          <a:xfrm>
            <a:off x="1143000" y="51816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39" name="Line 39"/>
          <p:cNvSpPr>
            <a:spLocks noChangeShapeType="1"/>
          </p:cNvSpPr>
          <p:nvPr/>
        </p:nvSpPr>
        <p:spPr bwMode="auto">
          <a:xfrm>
            <a:off x="1143000" y="3048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40" name="Line 40"/>
          <p:cNvSpPr>
            <a:spLocks noChangeShapeType="1"/>
          </p:cNvSpPr>
          <p:nvPr/>
        </p:nvSpPr>
        <p:spPr bwMode="auto">
          <a:xfrm>
            <a:off x="1143000" y="51816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41" name="Line 41"/>
          <p:cNvSpPr>
            <a:spLocks noChangeShapeType="1"/>
          </p:cNvSpPr>
          <p:nvPr/>
        </p:nvSpPr>
        <p:spPr bwMode="auto">
          <a:xfrm flipV="1">
            <a:off x="1143000" y="28956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42" name="Text Box 42"/>
          <p:cNvSpPr txBox="1">
            <a:spLocks noChangeArrowheads="1"/>
          </p:cNvSpPr>
          <p:nvPr/>
        </p:nvSpPr>
        <p:spPr bwMode="auto">
          <a:xfrm>
            <a:off x="1066800" y="5197475"/>
            <a:ext cx="3032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华文新魏" pitchFamily="2" charset="-122"/>
                <a:ea typeface="华文新魏" pitchFamily="2" charset="-122"/>
              </a:rPr>
              <a:t>0</a:t>
            </a:r>
          </a:p>
        </p:txBody>
      </p:sp>
      <p:sp>
        <p:nvSpPr>
          <p:cNvPr id="25643" name="Text Box 43"/>
          <p:cNvSpPr txBox="1">
            <a:spLocks noChangeArrowheads="1"/>
          </p:cNvSpPr>
          <p:nvPr/>
        </p:nvSpPr>
        <p:spPr bwMode="auto">
          <a:xfrm>
            <a:off x="1600200" y="5197475"/>
            <a:ext cx="1716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sz="1600">
                <a:latin typeface="华文新魏" pitchFamily="2" charset="-122"/>
                <a:ea typeface="华文新魏" pitchFamily="2" charset="-122"/>
              </a:rPr>
              <a:t>2   3   4   5   6   7 </a:t>
            </a:r>
          </a:p>
        </p:txBody>
      </p:sp>
      <p:sp>
        <p:nvSpPr>
          <p:cNvPr id="25644" name="Rectangle 44"/>
          <p:cNvSpPr>
            <a:spLocks noChangeArrowheads="1"/>
          </p:cNvSpPr>
          <p:nvPr/>
        </p:nvSpPr>
        <p:spPr bwMode="auto">
          <a:xfrm>
            <a:off x="1295400" y="5197475"/>
            <a:ext cx="31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sz="16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25645" name="Text Box 45"/>
          <p:cNvSpPr txBox="1">
            <a:spLocks noChangeArrowheads="1"/>
          </p:cNvSpPr>
          <p:nvPr/>
        </p:nvSpPr>
        <p:spPr bwMode="auto">
          <a:xfrm>
            <a:off x="609600" y="3216275"/>
            <a:ext cx="534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华文新魏" pitchFamily="2" charset="-122"/>
                <a:ea typeface="华文新魏" pitchFamily="2" charset="-122"/>
              </a:rPr>
              <a:t>240</a:t>
            </a:r>
          </a:p>
        </p:txBody>
      </p:sp>
      <p:sp>
        <p:nvSpPr>
          <p:cNvPr id="25646" name="Rectangle 46"/>
          <p:cNvSpPr>
            <a:spLocks noChangeArrowheads="1"/>
          </p:cNvSpPr>
          <p:nvPr/>
        </p:nvSpPr>
        <p:spPr bwMode="auto">
          <a:xfrm>
            <a:off x="609600" y="4740275"/>
            <a:ext cx="4683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sz="1600">
                <a:latin typeface="华文新魏" pitchFamily="2" charset="-122"/>
                <a:ea typeface="华文新魏" pitchFamily="2" charset="-122"/>
              </a:rPr>
              <a:t>40</a:t>
            </a:r>
          </a:p>
        </p:txBody>
      </p:sp>
      <p:sp>
        <p:nvSpPr>
          <p:cNvPr id="25647" name="Rectangle 47"/>
          <p:cNvSpPr>
            <a:spLocks noChangeArrowheads="1"/>
          </p:cNvSpPr>
          <p:nvPr/>
        </p:nvSpPr>
        <p:spPr bwMode="auto">
          <a:xfrm>
            <a:off x="609600" y="4435475"/>
            <a:ext cx="4683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sz="1600">
                <a:latin typeface="华文新魏" pitchFamily="2" charset="-122"/>
                <a:ea typeface="华文新魏" pitchFamily="2" charset="-122"/>
              </a:rPr>
              <a:t>80</a:t>
            </a:r>
          </a:p>
        </p:txBody>
      </p:sp>
      <p:sp>
        <p:nvSpPr>
          <p:cNvPr id="25648" name="Rectangle 48"/>
          <p:cNvSpPr>
            <a:spLocks noChangeArrowheads="1"/>
          </p:cNvSpPr>
          <p:nvPr/>
        </p:nvSpPr>
        <p:spPr bwMode="auto">
          <a:xfrm>
            <a:off x="609600" y="4130675"/>
            <a:ext cx="500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华文新魏" pitchFamily="2" charset="-122"/>
                <a:ea typeface="华文新魏" pitchFamily="2" charset="-122"/>
              </a:rPr>
              <a:t>120</a:t>
            </a:r>
          </a:p>
        </p:txBody>
      </p:sp>
      <p:sp>
        <p:nvSpPr>
          <p:cNvPr id="25649" name="Rectangle 49"/>
          <p:cNvSpPr>
            <a:spLocks noChangeArrowheads="1"/>
          </p:cNvSpPr>
          <p:nvPr/>
        </p:nvSpPr>
        <p:spPr bwMode="auto">
          <a:xfrm>
            <a:off x="609600" y="3825875"/>
            <a:ext cx="500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华文新魏" pitchFamily="2" charset="-122"/>
                <a:ea typeface="华文新魏" pitchFamily="2" charset="-122"/>
              </a:rPr>
              <a:t>160</a:t>
            </a:r>
          </a:p>
        </p:txBody>
      </p:sp>
      <p:sp>
        <p:nvSpPr>
          <p:cNvPr id="25650" name="Rectangle 50"/>
          <p:cNvSpPr>
            <a:spLocks noChangeArrowheads="1"/>
          </p:cNvSpPr>
          <p:nvPr/>
        </p:nvSpPr>
        <p:spPr bwMode="auto">
          <a:xfrm>
            <a:off x="609600" y="3521075"/>
            <a:ext cx="538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华文新魏" pitchFamily="2" charset="-122"/>
                <a:ea typeface="华文新魏" pitchFamily="2" charset="-122"/>
              </a:rPr>
              <a:t>200</a:t>
            </a:r>
          </a:p>
        </p:txBody>
      </p:sp>
      <p:sp>
        <p:nvSpPr>
          <p:cNvPr id="25651" name="Line 51"/>
          <p:cNvSpPr>
            <a:spLocks noChangeShapeType="1"/>
          </p:cNvSpPr>
          <p:nvPr/>
        </p:nvSpPr>
        <p:spPr bwMode="auto">
          <a:xfrm flipV="1">
            <a:off x="1143000" y="3352800"/>
            <a:ext cx="18288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52" name="Line 52"/>
          <p:cNvSpPr>
            <a:spLocks noChangeShapeType="1"/>
          </p:cNvSpPr>
          <p:nvPr/>
        </p:nvSpPr>
        <p:spPr bwMode="auto">
          <a:xfrm>
            <a:off x="1143000" y="48768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53" name="Line 53"/>
          <p:cNvSpPr>
            <a:spLocks noChangeShapeType="1"/>
          </p:cNvSpPr>
          <p:nvPr/>
        </p:nvSpPr>
        <p:spPr bwMode="auto">
          <a:xfrm>
            <a:off x="1143000" y="45720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54" name="Line 54"/>
          <p:cNvSpPr>
            <a:spLocks noChangeShapeType="1"/>
          </p:cNvSpPr>
          <p:nvPr/>
        </p:nvSpPr>
        <p:spPr bwMode="auto">
          <a:xfrm>
            <a:off x="1143000" y="42672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55" name="Line 55"/>
          <p:cNvSpPr>
            <a:spLocks noChangeShapeType="1"/>
          </p:cNvSpPr>
          <p:nvPr/>
        </p:nvSpPr>
        <p:spPr bwMode="auto">
          <a:xfrm>
            <a:off x="1143000" y="3962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56" name="Line 56"/>
          <p:cNvSpPr>
            <a:spLocks noChangeShapeType="1"/>
          </p:cNvSpPr>
          <p:nvPr/>
        </p:nvSpPr>
        <p:spPr bwMode="auto">
          <a:xfrm>
            <a:off x="1143000" y="3657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57" name="Line 57"/>
          <p:cNvSpPr>
            <a:spLocks noChangeShapeType="1"/>
          </p:cNvSpPr>
          <p:nvPr/>
        </p:nvSpPr>
        <p:spPr bwMode="auto">
          <a:xfrm>
            <a:off x="1143000" y="33528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58" name="Line 58"/>
          <p:cNvSpPr>
            <a:spLocks noChangeShapeType="1"/>
          </p:cNvSpPr>
          <p:nvPr/>
        </p:nvSpPr>
        <p:spPr bwMode="auto">
          <a:xfrm>
            <a:off x="1447800" y="3352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59" name="Line 59"/>
          <p:cNvSpPr>
            <a:spLocks noChangeShapeType="1"/>
          </p:cNvSpPr>
          <p:nvPr/>
        </p:nvSpPr>
        <p:spPr bwMode="auto">
          <a:xfrm>
            <a:off x="1752600" y="3352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60" name="Line 60"/>
          <p:cNvSpPr>
            <a:spLocks noChangeShapeType="1"/>
          </p:cNvSpPr>
          <p:nvPr/>
        </p:nvSpPr>
        <p:spPr bwMode="auto">
          <a:xfrm>
            <a:off x="2057400" y="3352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61" name="Line 61"/>
          <p:cNvSpPr>
            <a:spLocks noChangeShapeType="1"/>
          </p:cNvSpPr>
          <p:nvPr/>
        </p:nvSpPr>
        <p:spPr bwMode="auto">
          <a:xfrm>
            <a:off x="2362200" y="3352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62" name="Line 62"/>
          <p:cNvSpPr>
            <a:spLocks noChangeShapeType="1"/>
          </p:cNvSpPr>
          <p:nvPr/>
        </p:nvSpPr>
        <p:spPr bwMode="auto">
          <a:xfrm>
            <a:off x="2667000" y="3352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63" name="Line 63"/>
          <p:cNvSpPr>
            <a:spLocks noChangeShapeType="1"/>
          </p:cNvSpPr>
          <p:nvPr/>
        </p:nvSpPr>
        <p:spPr bwMode="auto">
          <a:xfrm>
            <a:off x="2971800" y="3352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64" name="Line 64"/>
          <p:cNvSpPr>
            <a:spLocks noChangeShapeType="1"/>
          </p:cNvSpPr>
          <p:nvPr/>
        </p:nvSpPr>
        <p:spPr bwMode="auto">
          <a:xfrm>
            <a:off x="3276600" y="3352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65" name="Line 65"/>
          <p:cNvSpPr>
            <a:spLocks noChangeShapeType="1"/>
          </p:cNvSpPr>
          <p:nvPr/>
        </p:nvSpPr>
        <p:spPr bwMode="auto">
          <a:xfrm>
            <a:off x="3581400" y="3352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66" name="Text Box 66"/>
          <p:cNvSpPr txBox="1">
            <a:spLocks noChangeArrowheads="1"/>
          </p:cNvSpPr>
          <p:nvPr/>
        </p:nvSpPr>
        <p:spPr bwMode="auto">
          <a:xfrm>
            <a:off x="539750" y="2514600"/>
            <a:ext cx="1403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latin typeface="华文新魏" pitchFamily="2" charset="-122"/>
                <a:ea typeface="华文新魏" pitchFamily="2" charset="-122"/>
              </a:rPr>
              <a:t>路程（千米）</a:t>
            </a:r>
          </a:p>
        </p:txBody>
      </p:sp>
      <p:sp>
        <p:nvSpPr>
          <p:cNvPr id="25667" name="Rectangle 67"/>
          <p:cNvSpPr>
            <a:spLocks noChangeArrowheads="1"/>
          </p:cNvSpPr>
          <p:nvPr/>
        </p:nvSpPr>
        <p:spPr bwMode="auto">
          <a:xfrm>
            <a:off x="1828800" y="5508625"/>
            <a:ext cx="52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华文新魏" pitchFamily="2" charset="-122"/>
                <a:ea typeface="华文新魏" pitchFamily="2" charset="-122"/>
              </a:rPr>
              <a:t>(1)</a:t>
            </a:r>
          </a:p>
        </p:txBody>
      </p:sp>
      <p:sp>
        <p:nvSpPr>
          <p:cNvPr id="25668" name="Line 68"/>
          <p:cNvSpPr>
            <a:spLocks noChangeShapeType="1"/>
          </p:cNvSpPr>
          <p:nvPr/>
        </p:nvSpPr>
        <p:spPr bwMode="auto">
          <a:xfrm>
            <a:off x="4724400" y="51816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69" name="Line 69"/>
          <p:cNvSpPr>
            <a:spLocks noChangeShapeType="1"/>
          </p:cNvSpPr>
          <p:nvPr/>
        </p:nvSpPr>
        <p:spPr bwMode="auto">
          <a:xfrm flipV="1">
            <a:off x="4724400" y="25146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70" name="Line 70"/>
          <p:cNvSpPr>
            <a:spLocks noChangeShapeType="1"/>
          </p:cNvSpPr>
          <p:nvPr/>
        </p:nvSpPr>
        <p:spPr bwMode="auto">
          <a:xfrm>
            <a:off x="4724400" y="48768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71" name="Line 71"/>
          <p:cNvSpPr>
            <a:spLocks noChangeShapeType="1"/>
          </p:cNvSpPr>
          <p:nvPr/>
        </p:nvSpPr>
        <p:spPr bwMode="auto">
          <a:xfrm>
            <a:off x="4724400" y="45720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72" name="Line 72"/>
          <p:cNvSpPr>
            <a:spLocks noChangeShapeType="1"/>
          </p:cNvSpPr>
          <p:nvPr/>
        </p:nvSpPr>
        <p:spPr bwMode="auto">
          <a:xfrm>
            <a:off x="4724400" y="42672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73" name="Line 73"/>
          <p:cNvSpPr>
            <a:spLocks noChangeShapeType="1"/>
          </p:cNvSpPr>
          <p:nvPr/>
        </p:nvSpPr>
        <p:spPr bwMode="auto">
          <a:xfrm>
            <a:off x="4724400" y="3962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74" name="Line 74"/>
          <p:cNvSpPr>
            <a:spLocks noChangeShapeType="1"/>
          </p:cNvSpPr>
          <p:nvPr/>
        </p:nvSpPr>
        <p:spPr bwMode="auto">
          <a:xfrm>
            <a:off x="4724400" y="36576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75" name="Line 75"/>
          <p:cNvSpPr>
            <a:spLocks noChangeShapeType="1"/>
          </p:cNvSpPr>
          <p:nvPr/>
        </p:nvSpPr>
        <p:spPr bwMode="auto">
          <a:xfrm>
            <a:off x="4724400" y="33528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76" name="Line 76"/>
          <p:cNvSpPr>
            <a:spLocks noChangeShapeType="1"/>
          </p:cNvSpPr>
          <p:nvPr/>
        </p:nvSpPr>
        <p:spPr bwMode="auto">
          <a:xfrm>
            <a:off x="5029200" y="3048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77" name="Line 77"/>
          <p:cNvSpPr>
            <a:spLocks noChangeShapeType="1"/>
          </p:cNvSpPr>
          <p:nvPr/>
        </p:nvSpPr>
        <p:spPr bwMode="auto">
          <a:xfrm>
            <a:off x="5334000" y="3048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78" name="Line 78"/>
          <p:cNvSpPr>
            <a:spLocks noChangeShapeType="1"/>
          </p:cNvSpPr>
          <p:nvPr/>
        </p:nvSpPr>
        <p:spPr bwMode="auto">
          <a:xfrm>
            <a:off x="5638800" y="3048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79" name="Line 79"/>
          <p:cNvSpPr>
            <a:spLocks noChangeShapeType="1"/>
          </p:cNvSpPr>
          <p:nvPr/>
        </p:nvSpPr>
        <p:spPr bwMode="auto">
          <a:xfrm>
            <a:off x="5943600" y="3048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80" name="Line 80"/>
          <p:cNvSpPr>
            <a:spLocks noChangeShapeType="1"/>
          </p:cNvSpPr>
          <p:nvPr/>
        </p:nvSpPr>
        <p:spPr bwMode="auto">
          <a:xfrm>
            <a:off x="6248400" y="3048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81" name="Line 81"/>
          <p:cNvSpPr>
            <a:spLocks noChangeShapeType="1"/>
          </p:cNvSpPr>
          <p:nvPr/>
        </p:nvSpPr>
        <p:spPr bwMode="auto">
          <a:xfrm>
            <a:off x="6553200" y="3048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82" name="Line 82"/>
          <p:cNvSpPr>
            <a:spLocks noChangeShapeType="1"/>
          </p:cNvSpPr>
          <p:nvPr/>
        </p:nvSpPr>
        <p:spPr bwMode="auto">
          <a:xfrm>
            <a:off x="6858000" y="3048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83" name="Line 83"/>
          <p:cNvSpPr>
            <a:spLocks noChangeShapeType="1"/>
          </p:cNvSpPr>
          <p:nvPr/>
        </p:nvSpPr>
        <p:spPr bwMode="auto">
          <a:xfrm>
            <a:off x="7162800" y="3048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84" name="Text Box 84"/>
          <p:cNvSpPr txBox="1">
            <a:spLocks noChangeArrowheads="1"/>
          </p:cNvSpPr>
          <p:nvPr/>
        </p:nvSpPr>
        <p:spPr bwMode="auto">
          <a:xfrm>
            <a:off x="4572000" y="5221288"/>
            <a:ext cx="1998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华文新魏" pitchFamily="2" charset="-122"/>
                <a:ea typeface="华文新魏" pitchFamily="2" charset="-122"/>
              </a:rPr>
              <a:t>0    5   10  15  20  25  30</a:t>
            </a:r>
          </a:p>
        </p:txBody>
      </p:sp>
      <p:sp>
        <p:nvSpPr>
          <p:cNvPr id="25685" name="Text Box 85"/>
          <p:cNvSpPr txBox="1">
            <a:spLocks noChangeArrowheads="1"/>
          </p:cNvSpPr>
          <p:nvPr/>
        </p:nvSpPr>
        <p:spPr bwMode="auto">
          <a:xfrm>
            <a:off x="4325938" y="3213100"/>
            <a:ext cx="461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华文新魏" pitchFamily="2" charset="-122"/>
                <a:ea typeface="华文新魏" pitchFamily="2" charset="-122"/>
              </a:rPr>
              <a:t>120</a:t>
            </a:r>
          </a:p>
        </p:txBody>
      </p:sp>
      <p:sp>
        <p:nvSpPr>
          <p:cNvPr id="25686" name="Rectangle 86"/>
          <p:cNvSpPr>
            <a:spLocks noChangeArrowheads="1"/>
          </p:cNvSpPr>
          <p:nvPr/>
        </p:nvSpPr>
        <p:spPr bwMode="auto">
          <a:xfrm>
            <a:off x="4419600" y="4737100"/>
            <a:ext cx="390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华文新魏" pitchFamily="2" charset="-122"/>
                <a:ea typeface="华文新魏" pitchFamily="2" charset="-122"/>
              </a:rPr>
              <a:t>20</a:t>
            </a:r>
          </a:p>
        </p:txBody>
      </p:sp>
      <p:sp>
        <p:nvSpPr>
          <p:cNvPr id="25687" name="Rectangle 87"/>
          <p:cNvSpPr>
            <a:spLocks noChangeArrowheads="1"/>
          </p:cNvSpPr>
          <p:nvPr/>
        </p:nvSpPr>
        <p:spPr bwMode="auto">
          <a:xfrm>
            <a:off x="4422775" y="4432300"/>
            <a:ext cx="390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华文新魏" pitchFamily="2" charset="-122"/>
                <a:ea typeface="华文新魏" pitchFamily="2" charset="-122"/>
              </a:rPr>
              <a:t>40</a:t>
            </a:r>
          </a:p>
        </p:txBody>
      </p:sp>
      <p:sp>
        <p:nvSpPr>
          <p:cNvPr id="25688" name="Rectangle 88"/>
          <p:cNvSpPr>
            <a:spLocks noChangeArrowheads="1"/>
          </p:cNvSpPr>
          <p:nvPr/>
        </p:nvSpPr>
        <p:spPr bwMode="auto">
          <a:xfrm>
            <a:off x="4367213" y="4127500"/>
            <a:ext cx="433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4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sz="1400">
                <a:latin typeface="华文新魏" pitchFamily="2" charset="-122"/>
                <a:ea typeface="华文新魏" pitchFamily="2" charset="-122"/>
              </a:rPr>
              <a:t>60</a:t>
            </a:r>
          </a:p>
        </p:txBody>
      </p:sp>
      <p:sp>
        <p:nvSpPr>
          <p:cNvPr id="25689" name="Rectangle 89"/>
          <p:cNvSpPr>
            <a:spLocks noChangeArrowheads="1"/>
          </p:cNvSpPr>
          <p:nvPr/>
        </p:nvSpPr>
        <p:spPr bwMode="auto">
          <a:xfrm>
            <a:off x="4419600" y="3822700"/>
            <a:ext cx="390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华文新魏" pitchFamily="2" charset="-122"/>
                <a:ea typeface="华文新魏" pitchFamily="2" charset="-122"/>
              </a:rPr>
              <a:t>80</a:t>
            </a:r>
          </a:p>
        </p:txBody>
      </p:sp>
      <p:sp>
        <p:nvSpPr>
          <p:cNvPr id="25690" name="Rectangle 90"/>
          <p:cNvSpPr>
            <a:spLocks noChangeArrowheads="1"/>
          </p:cNvSpPr>
          <p:nvPr/>
        </p:nvSpPr>
        <p:spPr bwMode="auto">
          <a:xfrm>
            <a:off x="4343400" y="3517900"/>
            <a:ext cx="465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华文新魏" pitchFamily="2" charset="-122"/>
                <a:ea typeface="华文新魏" pitchFamily="2" charset="-122"/>
              </a:rPr>
              <a:t>100</a:t>
            </a:r>
          </a:p>
        </p:txBody>
      </p:sp>
      <p:sp>
        <p:nvSpPr>
          <p:cNvPr id="25691" name="Line 91"/>
          <p:cNvSpPr>
            <a:spLocks noChangeShapeType="1"/>
          </p:cNvSpPr>
          <p:nvPr/>
        </p:nvSpPr>
        <p:spPr bwMode="auto">
          <a:xfrm>
            <a:off x="4800600" y="26670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92" name="Line 92"/>
          <p:cNvSpPr>
            <a:spLocks noChangeShapeType="1"/>
          </p:cNvSpPr>
          <p:nvPr/>
        </p:nvSpPr>
        <p:spPr bwMode="auto">
          <a:xfrm>
            <a:off x="5029200" y="3352800"/>
            <a:ext cx="304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93" name="Line 93"/>
          <p:cNvSpPr>
            <a:spLocks noChangeShapeType="1"/>
          </p:cNvSpPr>
          <p:nvPr/>
        </p:nvSpPr>
        <p:spPr bwMode="auto">
          <a:xfrm>
            <a:off x="5334000" y="42672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94" name="Line 94"/>
          <p:cNvSpPr>
            <a:spLocks noChangeShapeType="1"/>
          </p:cNvSpPr>
          <p:nvPr/>
        </p:nvSpPr>
        <p:spPr bwMode="auto">
          <a:xfrm>
            <a:off x="5638800" y="45720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95" name="Line 95"/>
          <p:cNvSpPr>
            <a:spLocks noChangeShapeType="1"/>
          </p:cNvSpPr>
          <p:nvPr/>
        </p:nvSpPr>
        <p:spPr bwMode="auto">
          <a:xfrm>
            <a:off x="5943600" y="47244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96" name="Line 96"/>
          <p:cNvSpPr>
            <a:spLocks noChangeShapeType="1"/>
          </p:cNvSpPr>
          <p:nvPr/>
        </p:nvSpPr>
        <p:spPr bwMode="auto">
          <a:xfrm>
            <a:off x="6248400" y="48006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97" name="Line 97"/>
          <p:cNvSpPr>
            <a:spLocks noChangeShapeType="1"/>
          </p:cNvSpPr>
          <p:nvPr/>
        </p:nvSpPr>
        <p:spPr bwMode="auto">
          <a:xfrm>
            <a:off x="6553200" y="4876800"/>
            <a:ext cx="1066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98" name="Line 98"/>
          <p:cNvSpPr>
            <a:spLocks noChangeShapeType="1"/>
          </p:cNvSpPr>
          <p:nvPr/>
        </p:nvSpPr>
        <p:spPr bwMode="auto">
          <a:xfrm>
            <a:off x="7467600" y="3048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699" name="Line 99"/>
          <p:cNvSpPr>
            <a:spLocks noChangeShapeType="1"/>
          </p:cNvSpPr>
          <p:nvPr/>
        </p:nvSpPr>
        <p:spPr bwMode="auto">
          <a:xfrm>
            <a:off x="7772400" y="3048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700" name="Line 100"/>
          <p:cNvSpPr>
            <a:spLocks noChangeShapeType="1"/>
          </p:cNvSpPr>
          <p:nvPr/>
        </p:nvSpPr>
        <p:spPr bwMode="auto">
          <a:xfrm>
            <a:off x="4724400" y="30480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5701" name="Text Box 101"/>
          <p:cNvSpPr txBox="1">
            <a:spLocks noChangeArrowheads="1"/>
          </p:cNvSpPr>
          <p:nvPr/>
        </p:nvSpPr>
        <p:spPr bwMode="auto">
          <a:xfrm>
            <a:off x="4067175" y="2204864"/>
            <a:ext cx="1606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华文新魏" pitchFamily="2" charset="-122"/>
                <a:ea typeface="华文新魏" pitchFamily="2" charset="-122"/>
              </a:rPr>
              <a:t>加工时间（时）</a:t>
            </a:r>
          </a:p>
        </p:txBody>
      </p:sp>
      <p:sp>
        <p:nvSpPr>
          <p:cNvPr id="25702" name="Text Box 102"/>
          <p:cNvSpPr txBox="1">
            <a:spLocks noChangeArrowheads="1"/>
          </p:cNvSpPr>
          <p:nvPr/>
        </p:nvSpPr>
        <p:spPr bwMode="auto">
          <a:xfrm>
            <a:off x="5927725" y="5540375"/>
            <a:ext cx="573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华文新魏" pitchFamily="2" charset="-122"/>
                <a:ea typeface="华文新魏" pitchFamily="2" charset="-122"/>
              </a:rPr>
              <a:t>(2)</a:t>
            </a:r>
          </a:p>
        </p:txBody>
      </p:sp>
      <p:sp>
        <p:nvSpPr>
          <p:cNvPr id="25703" name="Text Box 103"/>
          <p:cNvSpPr txBox="1">
            <a:spLocks noChangeArrowheads="1"/>
          </p:cNvSpPr>
          <p:nvPr/>
        </p:nvSpPr>
        <p:spPr bwMode="auto">
          <a:xfrm>
            <a:off x="3352800" y="5172075"/>
            <a:ext cx="1200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>
                <a:latin typeface="华文新魏" pitchFamily="2" charset="-122"/>
                <a:ea typeface="华文新魏" pitchFamily="2" charset="-122"/>
              </a:rPr>
              <a:t>时间（时）</a:t>
            </a:r>
          </a:p>
        </p:txBody>
      </p:sp>
      <p:sp>
        <p:nvSpPr>
          <p:cNvPr id="25704" name="Text Box 104"/>
          <p:cNvSpPr txBox="1">
            <a:spLocks noChangeArrowheads="1"/>
          </p:cNvSpPr>
          <p:nvPr/>
        </p:nvSpPr>
        <p:spPr bwMode="auto">
          <a:xfrm>
            <a:off x="7236296" y="5180013"/>
            <a:ext cx="2012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华文新魏" pitchFamily="2" charset="-122"/>
                <a:ea typeface="华文新魏" pitchFamily="2" charset="-122"/>
              </a:rPr>
              <a:t>每小时加工数（个</a:t>
            </a:r>
            <a:r>
              <a:rPr lang="zh-CN" altLang="en-US" sz="1600" b="0" dirty="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6628" name="Group 4"/>
          <p:cNvGraphicFramePr>
            <a:graphicFrameLocks noGrp="1"/>
          </p:cNvGraphicFramePr>
          <p:nvPr/>
        </p:nvGraphicFramePr>
        <p:xfrm>
          <a:off x="323850" y="3573463"/>
          <a:ext cx="8640763" cy="2808288"/>
        </p:xfrm>
        <a:graphic>
          <a:graphicData uri="http://schemas.openxmlformats.org/drawingml/2006/table">
            <a:tbl>
              <a:tblPr/>
              <a:tblGrid>
                <a:gridCol w="2592388"/>
                <a:gridCol w="1150937"/>
                <a:gridCol w="1081088"/>
                <a:gridCol w="941387"/>
                <a:gridCol w="1001713"/>
                <a:gridCol w="936625"/>
                <a:gridCol w="936625"/>
              </a:tblGrid>
              <a:tr h="1441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时间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时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6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路程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千米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611560" y="1268760"/>
            <a:ext cx="68405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0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　　</a:t>
            </a:r>
          </a:p>
          <a:p>
            <a:r>
              <a:rPr lang="zh-CN" altLang="en-US" sz="2400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     一辆汽车在高速路上行驶</a:t>
            </a:r>
            <a:r>
              <a:rPr lang="en-US" sz="2400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400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速度保持在</a:t>
            </a:r>
            <a:r>
              <a:rPr lang="en-US" sz="2400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100</a:t>
            </a:r>
            <a:r>
              <a:rPr lang="zh-CN" altLang="en-US" sz="2400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千米</a:t>
            </a:r>
            <a:r>
              <a:rPr lang="en-US" sz="2400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2400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时</a:t>
            </a:r>
            <a:r>
              <a:rPr lang="en-US" sz="2400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400" u="sng" dirty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说一说汽车行驶的路程随时间变化的情况</a:t>
            </a:r>
            <a:r>
              <a:rPr lang="en-US" sz="2400" dirty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400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并说说可以用哪些方式来表示这两个量之间的关系？</a:t>
            </a:r>
          </a:p>
          <a:p>
            <a:r>
              <a:rPr lang="zh-CN" altLang="en-US" sz="2400" dirty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zh-CN" altLang="en-US" sz="2400" dirty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</a:br>
            <a:endParaRPr lang="zh-CN" altLang="en-US" sz="2400" dirty="0">
              <a:solidFill>
                <a:srgbClr val="FF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6655" name="Text Box 31"/>
          <p:cNvSpPr txBox="1">
            <a:spLocks noChangeArrowheads="1"/>
          </p:cNvSpPr>
          <p:nvPr/>
        </p:nvSpPr>
        <p:spPr bwMode="auto">
          <a:xfrm>
            <a:off x="4067175" y="5516563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200</a:t>
            </a:r>
          </a:p>
        </p:txBody>
      </p:sp>
      <p:sp>
        <p:nvSpPr>
          <p:cNvPr id="26656" name="Text Box 32"/>
          <p:cNvSpPr txBox="1">
            <a:spLocks noChangeArrowheads="1"/>
          </p:cNvSpPr>
          <p:nvPr/>
        </p:nvSpPr>
        <p:spPr bwMode="auto">
          <a:xfrm>
            <a:off x="5075238" y="5516563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26657" name="Text Box 33"/>
          <p:cNvSpPr txBox="1">
            <a:spLocks noChangeArrowheads="1"/>
          </p:cNvSpPr>
          <p:nvPr/>
        </p:nvSpPr>
        <p:spPr bwMode="auto">
          <a:xfrm>
            <a:off x="6011863" y="5516563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400</a:t>
            </a:r>
          </a:p>
        </p:txBody>
      </p:sp>
      <p:sp>
        <p:nvSpPr>
          <p:cNvPr id="26658" name="Text Box 34"/>
          <p:cNvSpPr txBox="1">
            <a:spLocks noChangeArrowheads="1"/>
          </p:cNvSpPr>
          <p:nvPr/>
        </p:nvSpPr>
        <p:spPr bwMode="auto">
          <a:xfrm>
            <a:off x="7019925" y="5516563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500</a:t>
            </a:r>
          </a:p>
        </p:txBody>
      </p: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684213" y="2997200"/>
            <a:ext cx="4751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2400" b="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0" dirty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zh-CN" altLang="en-US" sz="2400" dirty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可以列表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55" grpId="0" autoUpdateAnimBg="0"/>
      <p:bldP spid="26656" grpId="0" autoUpdateAnimBg="0"/>
      <p:bldP spid="26657" grpId="0" autoUpdateAnimBg="0"/>
      <p:bldP spid="2665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652" name="Line 4"/>
          <p:cNvSpPr>
            <a:spLocks noChangeShapeType="1"/>
          </p:cNvSpPr>
          <p:nvPr/>
        </p:nvSpPr>
        <p:spPr bwMode="auto">
          <a:xfrm flipV="1">
            <a:off x="2181225" y="2965450"/>
            <a:ext cx="3024188" cy="3024188"/>
          </a:xfrm>
          <a:prstGeom prst="line">
            <a:avLst/>
          </a:prstGeom>
          <a:noFill/>
          <a:ln w="38100">
            <a:solidFill>
              <a:srgbClr val="F81402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95288" y="981075"/>
            <a:ext cx="763111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         （</a:t>
            </a:r>
            <a:r>
              <a:rPr lang="en-US" sz="2800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zh-CN" altLang="en-US" sz="2800" dirty="0">
                <a:solidFill>
                  <a:srgbClr val="FF33CC"/>
                </a:solidFill>
                <a:latin typeface="华文新魏" pitchFamily="2" charset="-122"/>
                <a:ea typeface="华文新魏" pitchFamily="2" charset="-122"/>
              </a:rPr>
              <a:t>可以画图 </a:t>
            </a:r>
          </a:p>
        </p:txBody>
      </p:sp>
      <p:graphicFrame>
        <p:nvGraphicFramePr>
          <p:cNvPr id="27654" name="Group 6"/>
          <p:cNvGraphicFramePr>
            <a:graphicFrameLocks noGrp="1"/>
          </p:cNvGraphicFramePr>
          <p:nvPr/>
        </p:nvGraphicFramePr>
        <p:xfrm>
          <a:off x="2190750" y="2344738"/>
          <a:ext cx="3600450" cy="3660663"/>
        </p:xfrm>
        <a:graphic>
          <a:graphicData uri="http://schemas.openxmlformats.org/drawingml/2006/table">
            <a:tbl>
              <a:tblPr/>
              <a:tblGrid>
                <a:gridCol w="576263"/>
                <a:gridCol w="623887"/>
                <a:gridCol w="600075"/>
                <a:gridCol w="600075"/>
                <a:gridCol w="600075"/>
                <a:gridCol w="600075"/>
              </a:tblGrid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05" name="Line 57"/>
          <p:cNvSpPr>
            <a:spLocks noChangeShapeType="1"/>
          </p:cNvSpPr>
          <p:nvPr/>
        </p:nvSpPr>
        <p:spPr bwMode="auto">
          <a:xfrm flipV="1">
            <a:off x="5795963" y="6005513"/>
            <a:ext cx="504825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7706" name="Line 58"/>
          <p:cNvSpPr>
            <a:spLocks noChangeShapeType="1"/>
          </p:cNvSpPr>
          <p:nvPr/>
        </p:nvSpPr>
        <p:spPr bwMode="auto">
          <a:xfrm flipH="1">
            <a:off x="2187575" y="1901825"/>
            <a:ext cx="7938" cy="4302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7707" name="Text Box 59"/>
          <p:cNvSpPr txBox="1">
            <a:spLocks noChangeArrowheads="1"/>
          </p:cNvSpPr>
          <p:nvPr/>
        </p:nvSpPr>
        <p:spPr bwMode="auto">
          <a:xfrm>
            <a:off x="1743075" y="2147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7708" name="Text Box 60"/>
          <p:cNvSpPr txBox="1">
            <a:spLocks noChangeArrowheads="1"/>
          </p:cNvSpPr>
          <p:nvPr/>
        </p:nvSpPr>
        <p:spPr bwMode="auto">
          <a:xfrm>
            <a:off x="4011613" y="4843463"/>
            <a:ext cx="560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7709" name="Text Box 61"/>
          <p:cNvSpPr txBox="1">
            <a:spLocks noChangeArrowheads="1"/>
          </p:cNvSpPr>
          <p:nvPr/>
        </p:nvSpPr>
        <p:spPr bwMode="auto">
          <a:xfrm>
            <a:off x="6300788" y="5718175"/>
            <a:ext cx="2447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华文新魏" pitchFamily="2" charset="-122"/>
                <a:ea typeface="华文新魏" pitchFamily="2" charset="-122"/>
              </a:rPr>
              <a:t>时间</a:t>
            </a:r>
            <a:r>
              <a:rPr lang="en-US" sz="400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4000">
                <a:latin typeface="华文新魏" pitchFamily="2" charset="-122"/>
                <a:ea typeface="华文新魏" pitchFamily="2" charset="-122"/>
              </a:rPr>
              <a:t>分</a:t>
            </a:r>
          </a:p>
        </p:txBody>
      </p:sp>
      <p:sp>
        <p:nvSpPr>
          <p:cNvPr id="27710" name="Text Box 62"/>
          <p:cNvSpPr txBox="1">
            <a:spLocks noChangeArrowheads="1"/>
          </p:cNvSpPr>
          <p:nvPr/>
        </p:nvSpPr>
        <p:spPr bwMode="auto">
          <a:xfrm>
            <a:off x="395288" y="1341438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latin typeface="华文新魏" pitchFamily="2" charset="-122"/>
                <a:ea typeface="华文新魏" pitchFamily="2" charset="-122"/>
              </a:rPr>
              <a:t>　路程</a:t>
            </a:r>
            <a:r>
              <a:rPr lang="en-US" sz="400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4000">
                <a:latin typeface="华文新魏" pitchFamily="2" charset="-122"/>
                <a:ea typeface="华文新魏" pitchFamily="2" charset="-122"/>
              </a:rPr>
              <a:t>千米</a:t>
            </a:r>
          </a:p>
        </p:txBody>
      </p:sp>
      <p:sp>
        <p:nvSpPr>
          <p:cNvPr id="27711" name="Oval 63"/>
          <p:cNvSpPr>
            <a:spLocks noChangeArrowheads="1"/>
          </p:cNvSpPr>
          <p:nvPr/>
        </p:nvSpPr>
        <p:spPr bwMode="auto">
          <a:xfrm>
            <a:off x="2698750" y="5318125"/>
            <a:ext cx="144463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7712" name="Text Box 64"/>
          <p:cNvSpPr txBox="1">
            <a:spLocks noChangeArrowheads="1"/>
          </p:cNvSpPr>
          <p:nvPr/>
        </p:nvSpPr>
        <p:spPr bwMode="auto">
          <a:xfrm>
            <a:off x="1836738" y="5894388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0</a:t>
            </a:r>
          </a:p>
        </p:txBody>
      </p:sp>
      <p:sp>
        <p:nvSpPr>
          <p:cNvPr id="27713" name="Text Box 65"/>
          <p:cNvSpPr txBox="1">
            <a:spLocks noChangeArrowheads="1"/>
          </p:cNvSpPr>
          <p:nvPr/>
        </p:nvSpPr>
        <p:spPr bwMode="auto">
          <a:xfrm>
            <a:off x="3154363" y="5894388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27714" name="Text Box 66"/>
          <p:cNvSpPr txBox="1">
            <a:spLocks noChangeArrowheads="1"/>
          </p:cNvSpPr>
          <p:nvPr/>
        </p:nvSpPr>
        <p:spPr bwMode="auto">
          <a:xfrm>
            <a:off x="4378325" y="5894388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27715" name="Text Box 67"/>
          <p:cNvSpPr txBox="1">
            <a:spLocks noChangeArrowheads="1"/>
          </p:cNvSpPr>
          <p:nvPr/>
        </p:nvSpPr>
        <p:spPr bwMode="auto">
          <a:xfrm>
            <a:off x="3802063" y="5894388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27716" name="Text Box 68"/>
          <p:cNvSpPr txBox="1">
            <a:spLocks noChangeArrowheads="1"/>
          </p:cNvSpPr>
          <p:nvPr/>
        </p:nvSpPr>
        <p:spPr bwMode="auto">
          <a:xfrm>
            <a:off x="5026025" y="5894388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27717" name="Text Box 69"/>
          <p:cNvSpPr txBox="1">
            <a:spLocks noChangeArrowheads="1"/>
          </p:cNvSpPr>
          <p:nvPr/>
        </p:nvSpPr>
        <p:spPr bwMode="auto">
          <a:xfrm>
            <a:off x="2555875" y="59340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27718" name="Text Box 70"/>
          <p:cNvSpPr txBox="1">
            <a:spLocks noChangeArrowheads="1"/>
          </p:cNvSpPr>
          <p:nvPr/>
        </p:nvSpPr>
        <p:spPr bwMode="auto">
          <a:xfrm>
            <a:off x="1474788" y="5127625"/>
            <a:ext cx="1063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100</a:t>
            </a:r>
          </a:p>
        </p:txBody>
      </p:sp>
      <p:sp>
        <p:nvSpPr>
          <p:cNvPr id="27719" name="Text Box 71"/>
          <p:cNvSpPr txBox="1">
            <a:spLocks noChangeArrowheads="1"/>
          </p:cNvSpPr>
          <p:nvPr/>
        </p:nvSpPr>
        <p:spPr bwMode="auto">
          <a:xfrm>
            <a:off x="1474788" y="2695575"/>
            <a:ext cx="86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500</a:t>
            </a:r>
          </a:p>
        </p:txBody>
      </p:sp>
      <p:sp>
        <p:nvSpPr>
          <p:cNvPr id="27720" name="Text Box 72"/>
          <p:cNvSpPr txBox="1">
            <a:spLocks noChangeArrowheads="1"/>
          </p:cNvSpPr>
          <p:nvPr/>
        </p:nvSpPr>
        <p:spPr bwMode="auto">
          <a:xfrm>
            <a:off x="1474788" y="4495800"/>
            <a:ext cx="1512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200</a:t>
            </a:r>
          </a:p>
        </p:txBody>
      </p:sp>
      <p:sp>
        <p:nvSpPr>
          <p:cNvPr id="27721" name="Text Box 73"/>
          <p:cNvSpPr txBox="1">
            <a:spLocks noChangeArrowheads="1"/>
          </p:cNvSpPr>
          <p:nvPr/>
        </p:nvSpPr>
        <p:spPr bwMode="auto">
          <a:xfrm>
            <a:off x="1476375" y="3270250"/>
            <a:ext cx="86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400</a:t>
            </a:r>
          </a:p>
        </p:txBody>
      </p:sp>
      <p:sp>
        <p:nvSpPr>
          <p:cNvPr id="27722" name="Text Box 74"/>
          <p:cNvSpPr txBox="1">
            <a:spLocks noChangeArrowheads="1"/>
          </p:cNvSpPr>
          <p:nvPr/>
        </p:nvSpPr>
        <p:spPr bwMode="auto">
          <a:xfrm>
            <a:off x="1474788" y="3846513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27723" name="Oval 75"/>
          <p:cNvSpPr>
            <a:spLocks noChangeArrowheads="1"/>
          </p:cNvSpPr>
          <p:nvPr/>
        </p:nvSpPr>
        <p:spPr bwMode="auto">
          <a:xfrm>
            <a:off x="3319463" y="4686300"/>
            <a:ext cx="144462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7724" name="Oval 76"/>
          <p:cNvSpPr>
            <a:spLocks noChangeArrowheads="1"/>
          </p:cNvSpPr>
          <p:nvPr/>
        </p:nvSpPr>
        <p:spPr bwMode="auto">
          <a:xfrm>
            <a:off x="3924300" y="4094163"/>
            <a:ext cx="144463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7725" name="Oval 77"/>
          <p:cNvSpPr>
            <a:spLocks noChangeArrowheads="1"/>
          </p:cNvSpPr>
          <p:nvPr/>
        </p:nvSpPr>
        <p:spPr bwMode="auto">
          <a:xfrm>
            <a:off x="4524375" y="3479800"/>
            <a:ext cx="144463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7726" name="Oval 78"/>
          <p:cNvSpPr>
            <a:spLocks noChangeArrowheads="1"/>
          </p:cNvSpPr>
          <p:nvPr/>
        </p:nvSpPr>
        <p:spPr bwMode="auto">
          <a:xfrm>
            <a:off x="5129213" y="2886075"/>
            <a:ext cx="144462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7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7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7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7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711" grpId="0" animBg="1" autoUpdateAnimBg="0"/>
      <p:bldP spid="27723" grpId="0" animBg="1" autoUpdateAnimBg="0"/>
      <p:bldP spid="27724" grpId="0" animBg="1" autoUpdateAnimBg="0"/>
      <p:bldP spid="27725" grpId="0" animBg="1" autoUpdateAnimBg="0"/>
      <p:bldP spid="27726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95288" y="1268413"/>
            <a:ext cx="5832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32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）可以用式子表示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68313" y="2432050"/>
            <a:ext cx="8229600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如果用</a:t>
            </a:r>
            <a:r>
              <a:rPr 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t</a:t>
            </a:r>
            <a:r>
              <a:rPr lang="zh-CN" alt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表示汽车行驶的时间，</a:t>
            </a:r>
            <a:r>
              <a:rPr 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S</a:t>
            </a:r>
            <a:r>
              <a:rPr lang="zh-CN" alt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表示汽车行驶的路程，那么</a:t>
            </a: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900113" y="5516563"/>
            <a:ext cx="74882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900113" y="4724400"/>
            <a:ext cx="25193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2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   </a:t>
            </a:r>
          </a:p>
          <a:p>
            <a:pPr>
              <a:spcBef>
                <a:spcPct val="50000"/>
              </a:spcBef>
            </a:pPr>
            <a:endParaRPr lang="zh-CN" altLang="en-US" sz="32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11188" y="4437063"/>
            <a:ext cx="7632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0">
                <a:latin typeface="华文新魏" pitchFamily="2" charset="-122"/>
                <a:ea typeface="华文新魏" pitchFamily="2" charset="-122"/>
              </a:rPr>
              <a:t>            </a:t>
            </a:r>
            <a:r>
              <a:rPr lang="en-US" sz="32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S÷t=100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699" name="Rectangle 71"/>
          <p:cNvSpPr>
            <a:spLocks noChangeArrowheads="1"/>
          </p:cNvSpPr>
          <p:nvPr/>
        </p:nvSpPr>
        <p:spPr bwMode="auto">
          <a:xfrm>
            <a:off x="5724525" y="3195638"/>
            <a:ext cx="9144000" cy="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b="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68313" y="1484313"/>
            <a:ext cx="7559675" cy="373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     你还能举出生活中或数学中一个量随另一个量变化的例子吗</a:t>
            </a:r>
            <a:r>
              <a:rPr lang="en-US" sz="2800" b="0">
                <a:latin typeface="华文新魏" pitchFamily="2" charset="-122"/>
                <a:ea typeface="华文新魏" pitchFamily="2" charset="-122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7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79388" y="1277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altLang="zh-CN" sz="2400" dirty="0" smtClean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dirty="0" smtClean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下面</a:t>
            </a:r>
            <a:r>
              <a:rPr lang="zh-CN" altLang="en-US" sz="2400" dirty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表格中的两个量是否成正比例或反比例？为什么？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-180975" y="2276475"/>
            <a:ext cx="864076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）输液时一小瓶葡萄糖液均匀滴落时，每分滴数与所需时间的关系如下。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zh-CN" altLang="en-US" sz="2400"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30750" name="Group 30"/>
          <p:cNvGraphicFramePr>
            <a:graphicFrameLocks noGrp="1"/>
          </p:cNvGraphicFramePr>
          <p:nvPr/>
        </p:nvGraphicFramePr>
        <p:xfrm>
          <a:off x="468313" y="3251200"/>
          <a:ext cx="7920037" cy="2193926"/>
        </p:xfrm>
        <a:graphic>
          <a:graphicData uri="http://schemas.openxmlformats.org/drawingml/2006/table">
            <a:tbl>
              <a:tblPr/>
              <a:tblGrid>
                <a:gridCol w="3095625"/>
                <a:gridCol w="1008062"/>
                <a:gridCol w="1008063"/>
                <a:gridCol w="1008062"/>
                <a:gridCol w="1008063"/>
                <a:gridCol w="792162"/>
              </a:tblGrid>
              <a:tr h="1081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每分滴数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滴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时间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分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49" name="Text Box 29"/>
          <p:cNvSpPr txBox="1">
            <a:spLocks noChangeArrowheads="1"/>
          </p:cNvSpPr>
          <p:nvPr/>
        </p:nvSpPr>
        <p:spPr bwMode="auto">
          <a:xfrm>
            <a:off x="684213" y="5589588"/>
            <a:ext cx="7775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每分滴数与所需时间成反比例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-250825" y="1555750"/>
            <a:ext cx="856773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）输液时一小瓶葡萄糖液均匀滴落时，每分滴数与所需时间的关系如下。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zh-CN" altLang="en-US" sz="2400"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31749" name="Group 5"/>
          <p:cNvGraphicFramePr>
            <a:graphicFrameLocks noGrp="1"/>
          </p:cNvGraphicFramePr>
          <p:nvPr/>
        </p:nvGraphicFramePr>
        <p:xfrm>
          <a:off x="395288" y="2468563"/>
          <a:ext cx="7920037" cy="2232026"/>
        </p:xfrm>
        <a:graphic>
          <a:graphicData uri="http://schemas.openxmlformats.org/drawingml/2006/table">
            <a:tbl>
              <a:tblPr/>
              <a:tblGrid>
                <a:gridCol w="3095625"/>
                <a:gridCol w="1008062"/>
                <a:gridCol w="1008063"/>
                <a:gridCol w="1008062"/>
                <a:gridCol w="1008063"/>
                <a:gridCol w="792162"/>
              </a:tblGrid>
              <a:tr h="1119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每分滴数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滴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时间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分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72" name="Text Box 28"/>
          <p:cNvSpPr txBox="1">
            <a:spLocks noChangeArrowheads="1"/>
          </p:cNvSpPr>
          <p:nvPr/>
        </p:nvSpPr>
        <p:spPr bwMode="auto">
          <a:xfrm>
            <a:off x="395288" y="4916488"/>
            <a:ext cx="3889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60×20=1200, </a:t>
            </a:r>
          </a:p>
          <a:p>
            <a:endParaRPr lang="zh-CN" altLang="en-US" sz="2400">
              <a:solidFill>
                <a:srgbClr val="F8140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1773" name="Text Box 29"/>
          <p:cNvSpPr txBox="1">
            <a:spLocks noChangeArrowheads="1"/>
          </p:cNvSpPr>
          <p:nvPr/>
        </p:nvSpPr>
        <p:spPr bwMode="auto">
          <a:xfrm>
            <a:off x="4643438" y="4989513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50×24=1200</a:t>
            </a:r>
          </a:p>
        </p:txBody>
      </p:sp>
      <p:sp>
        <p:nvSpPr>
          <p:cNvPr id="31774" name="Text Box 30"/>
          <p:cNvSpPr txBox="1">
            <a:spLocks noChangeArrowheads="1"/>
          </p:cNvSpPr>
          <p:nvPr/>
        </p:nvSpPr>
        <p:spPr bwMode="auto">
          <a:xfrm>
            <a:off x="482600" y="5915025"/>
            <a:ext cx="3802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40×30=1200,</a:t>
            </a:r>
          </a:p>
        </p:txBody>
      </p:sp>
      <p:sp>
        <p:nvSpPr>
          <p:cNvPr id="31775" name="Text Box 31"/>
          <p:cNvSpPr txBox="1">
            <a:spLocks noChangeArrowheads="1"/>
          </p:cNvSpPr>
          <p:nvPr/>
        </p:nvSpPr>
        <p:spPr bwMode="auto">
          <a:xfrm>
            <a:off x="4643438" y="5924550"/>
            <a:ext cx="3960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30×40=1200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2" grpId="0" autoUpdateAnimBg="0"/>
      <p:bldP spid="31773" grpId="0" autoUpdateAnimBg="0"/>
      <p:bldP spid="3177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50825" y="1277938"/>
            <a:ext cx="70770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2800">
                <a:latin typeface="华文新魏" pitchFamily="2" charset="-122"/>
                <a:ea typeface="华文新魏" pitchFamily="2" charset="-122"/>
              </a:rPr>
              <a:t>(2)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小明的身高与体重的关系如下</a:t>
            </a:r>
          </a:p>
        </p:txBody>
      </p:sp>
      <p:graphicFrame>
        <p:nvGraphicFramePr>
          <p:cNvPr id="32773" name="Group 5"/>
          <p:cNvGraphicFramePr>
            <a:graphicFrameLocks noGrp="1"/>
          </p:cNvGraphicFramePr>
          <p:nvPr/>
        </p:nvGraphicFramePr>
        <p:xfrm>
          <a:off x="250825" y="2420938"/>
          <a:ext cx="8604250" cy="2520951"/>
        </p:xfrm>
        <a:graphic>
          <a:graphicData uri="http://schemas.openxmlformats.org/drawingml/2006/table">
            <a:tbl>
              <a:tblPr/>
              <a:tblGrid>
                <a:gridCol w="2709863"/>
                <a:gridCol w="1279525"/>
                <a:gridCol w="1204912"/>
                <a:gridCol w="1431925"/>
                <a:gridCol w="1203325"/>
                <a:gridCol w="774700"/>
              </a:tblGrid>
              <a:tr h="126206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身高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厘米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110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120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130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888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体重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千克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96" name="Text Box 28"/>
          <p:cNvSpPr txBox="1">
            <a:spLocks noChangeArrowheads="1"/>
          </p:cNvSpPr>
          <p:nvPr/>
        </p:nvSpPr>
        <p:spPr bwMode="auto">
          <a:xfrm>
            <a:off x="827088" y="5646738"/>
            <a:ext cx="7537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小明的身高与体重不成比例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9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536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526976" y="1008063"/>
            <a:ext cx="82296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3200" dirty="0">
                <a:latin typeface="华文新魏" pitchFamily="2" charset="-122"/>
                <a:ea typeface="华文新魏" pitchFamily="2" charset="-122"/>
              </a:rPr>
              <a:t>(2)</a:t>
            </a:r>
            <a:r>
              <a:rPr lang="zh-CN" altLang="en-US" sz="3200" dirty="0">
                <a:latin typeface="华文新魏" pitchFamily="2" charset="-122"/>
                <a:ea typeface="华文新魏" pitchFamily="2" charset="-122"/>
              </a:rPr>
              <a:t>小明的身高与体重的关系如下</a:t>
            </a:r>
          </a:p>
        </p:txBody>
      </p:sp>
      <p:graphicFrame>
        <p:nvGraphicFramePr>
          <p:cNvPr id="33798" name="Group 6"/>
          <p:cNvGraphicFramePr>
            <a:graphicFrameLocks noGrp="1"/>
          </p:cNvGraphicFramePr>
          <p:nvPr/>
        </p:nvGraphicFramePr>
        <p:xfrm>
          <a:off x="250825" y="1844675"/>
          <a:ext cx="8604250" cy="2520951"/>
        </p:xfrm>
        <a:graphic>
          <a:graphicData uri="http://schemas.openxmlformats.org/drawingml/2006/table">
            <a:tbl>
              <a:tblPr/>
              <a:tblGrid>
                <a:gridCol w="2709863"/>
                <a:gridCol w="1279525"/>
                <a:gridCol w="1204912"/>
                <a:gridCol w="1431925"/>
                <a:gridCol w="1203325"/>
                <a:gridCol w="774700"/>
              </a:tblGrid>
              <a:tr h="126206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身高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厘米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110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120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130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888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体重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千克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21" name="Text Box 29"/>
          <p:cNvSpPr txBox="1">
            <a:spLocks noChangeArrowheads="1"/>
          </p:cNvSpPr>
          <p:nvPr/>
        </p:nvSpPr>
        <p:spPr bwMode="auto">
          <a:xfrm>
            <a:off x="827088" y="5789613"/>
            <a:ext cx="7537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小明的身高与体重不成比例</a:t>
            </a:r>
          </a:p>
        </p:txBody>
      </p:sp>
      <p:sp>
        <p:nvSpPr>
          <p:cNvPr id="33822" name="Text Box 30"/>
          <p:cNvSpPr txBox="1">
            <a:spLocks noChangeArrowheads="1"/>
          </p:cNvSpPr>
          <p:nvPr/>
        </p:nvSpPr>
        <p:spPr bwMode="auto">
          <a:xfrm>
            <a:off x="395288" y="3989388"/>
            <a:ext cx="720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 sz="32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3823" name="Text Box 31"/>
          <p:cNvSpPr txBox="1">
            <a:spLocks noChangeArrowheads="1"/>
          </p:cNvSpPr>
          <p:nvPr/>
        </p:nvSpPr>
        <p:spPr bwMode="auto">
          <a:xfrm>
            <a:off x="250825" y="4578350"/>
            <a:ext cx="4033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100×40=4000,</a:t>
            </a:r>
          </a:p>
        </p:txBody>
      </p:sp>
      <p:sp>
        <p:nvSpPr>
          <p:cNvPr id="33824" name="Text Box 32"/>
          <p:cNvSpPr txBox="1">
            <a:spLocks noChangeArrowheads="1"/>
          </p:cNvSpPr>
          <p:nvPr/>
        </p:nvSpPr>
        <p:spPr bwMode="auto">
          <a:xfrm>
            <a:off x="4716463" y="4578350"/>
            <a:ext cx="4032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110×42=4620</a:t>
            </a:r>
          </a:p>
        </p:txBody>
      </p:sp>
      <p:sp>
        <p:nvSpPr>
          <p:cNvPr id="33825" name="Text Box 33"/>
          <p:cNvSpPr txBox="1">
            <a:spLocks noChangeArrowheads="1"/>
          </p:cNvSpPr>
          <p:nvPr/>
        </p:nvSpPr>
        <p:spPr bwMode="auto">
          <a:xfrm>
            <a:off x="395288" y="5370513"/>
            <a:ext cx="4032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120÷43≈2.79</a:t>
            </a:r>
          </a:p>
        </p:txBody>
      </p:sp>
      <p:sp>
        <p:nvSpPr>
          <p:cNvPr id="33826" name="Text Box 34"/>
          <p:cNvSpPr txBox="1">
            <a:spLocks noChangeArrowheads="1"/>
          </p:cNvSpPr>
          <p:nvPr/>
        </p:nvSpPr>
        <p:spPr bwMode="auto">
          <a:xfrm>
            <a:off x="4716463" y="5370513"/>
            <a:ext cx="41036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130÷45≈2.89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3" grpId="0" autoUpdateAnimBg="0"/>
      <p:bldP spid="33824" grpId="0" autoUpdateAnimBg="0"/>
      <p:bldP spid="33825" grpId="0" autoUpdateAnimBg="0"/>
      <p:bldP spid="3382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57200" y="12287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2800">
                <a:latin typeface="华文新魏" pitchFamily="2" charset="-122"/>
                <a:ea typeface="华文新魏" pitchFamily="2" charset="-122"/>
              </a:rPr>
              <a:t>(3)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体积一定</a:t>
            </a:r>
            <a:r>
              <a:rPr lang="en-US" sz="280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圆柱体的底面积和高的关系如下。</a:t>
            </a:r>
          </a:p>
        </p:txBody>
      </p:sp>
      <p:graphicFrame>
        <p:nvGraphicFramePr>
          <p:cNvPr id="34821" name="Group 5"/>
          <p:cNvGraphicFramePr>
            <a:graphicFrameLocks noGrp="1"/>
          </p:cNvGraphicFramePr>
          <p:nvPr/>
        </p:nvGraphicFramePr>
        <p:xfrm>
          <a:off x="179388" y="2654300"/>
          <a:ext cx="8856662" cy="2506663"/>
        </p:xfrm>
        <a:graphic>
          <a:graphicData uri="http://schemas.openxmlformats.org/drawingml/2006/table">
            <a:tbl>
              <a:tblPr/>
              <a:tblGrid>
                <a:gridCol w="2136775"/>
                <a:gridCol w="1066800"/>
                <a:gridCol w="1189037"/>
                <a:gridCol w="1295400"/>
                <a:gridCol w="1296988"/>
                <a:gridCol w="1079500"/>
                <a:gridCol w="792162"/>
              </a:tblGrid>
              <a:tr h="13128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底面积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分米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150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120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高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分米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47" name="Text Box 31"/>
          <p:cNvSpPr txBox="1">
            <a:spLocks noChangeArrowheads="1"/>
          </p:cNvSpPr>
          <p:nvPr/>
        </p:nvSpPr>
        <p:spPr bwMode="auto">
          <a:xfrm>
            <a:off x="2103438" y="581025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en-US" sz="28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4848" name="Text Box 32"/>
          <p:cNvSpPr txBox="1">
            <a:spLocks noChangeArrowheads="1"/>
          </p:cNvSpPr>
          <p:nvPr/>
        </p:nvSpPr>
        <p:spPr bwMode="auto">
          <a:xfrm>
            <a:off x="0" y="5751513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体积一定</a:t>
            </a:r>
            <a:r>
              <a:rPr lang="en-US" sz="28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8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圆柱体的底面积和高成反比例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95288" y="1208088"/>
            <a:ext cx="82296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2800">
                <a:latin typeface="华文新魏" pitchFamily="2" charset="-122"/>
                <a:ea typeface="华文新魏" pitchFamily="2" charset="-122"/>
              </a:rPr>
              <a:t>(3)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体积一定</a:t>
            </a:r>
            <a:r>
              <a:rPr lang="en-US" sz="280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圆柱体的底面积和高的关系如下。</a:t>
            </a:r>
          </a:p>
        </p:txBody>
      </p:sp>
      <p:graphicFrame>
        <p:nvGraphicFramePr>
          <p:cNvPr id="35844" name="Group 4"/>
          <p:cNvGraphicFramePr>
            <a:graphicFrameLocks noGrp="1"/>
          </p:cNvGraphicFramePr>
          <p:nvPr/>
        </p:nvGraphicFramePr>
        <p:xfrm>
          <a:off x="179388" y="1973263"/>
          <a:ext cx="8677275" cy="2506663"/>
        </p:xfrm>
        <a:graphic>
          <a:graphicData uri="http://schemas.openxmlformats.org/drawingml/2006/table">
            <a:tbl>
              <a:tblPr/>
              <a:tblGrid>
                <a:gridCol w="1957387"/>
                <a:gridCol w="1066800"/>
                <a:gridCol w="1189038"/>
                <a:gridCol w="1295400"/>
                <a:gridCol w="1296987"/>
                <a:gridCol w="1079500"/>
                <a:gridCol w="792163"/>
              </a:tblGrid>
              <a:tr h="13128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底面积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分米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150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120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高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分米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---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70" name="Text Box 30"/>
          <p:cNvSpPr txBox="1">
            <a:spLocks noChangeArrowheads="1"/>
          </p:cNvSpPr>
          <p:nvPr/>
        </p:nvSpPr>
        <p:spPr bwMode="auto">
          <a:xfrm>
            <a:off x="2103438" y="606425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en-US" sz="28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871" name="Text Box 31"/>
          <p:cNvSpPr txBox="1">
            <a:spLocks noChangeArrowheads="1"/>
          </p:cNvSpPr>
          <p:nvPr/>
        </p:nvSpPr>
        <p:spPr bwMode="auto">
          <a:xfrm>
            <a:off x="323850" y="580548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体积一定</a:t>
            </a:r>
            <a:r>
              <a:rPr lang="en-US" sz="2800" dirty="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800" dirty="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圆柱体的底面积和高成</a:t>
            </a:r>
            <a:r>
              <a:rPr lang="zh-CN" altLang="en-US" sz="2800" dirty="0" smtClean="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反比例。</a:t>
            </a:r>
            <a:endParaRPr lang="zh-CN" altLang="en-US" sz="2800" dirty="0">
              <a:solidFill>
                <a:srgbClr val="F8140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872" name="Text Box 32"/>
          <p:cNvSpPr txBox="1">
            <a:spLocks noChangeArrowheads="1"/>
          </p:cNvSpPr>
          <p:nvPr/>
        </p:nvSpPr>
        <p:spPr bwMode="auto">
          <a:xfrm>
            <a:off x="447675" y="4521200"/>
            <a:ext cx="3692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300×2=600,</a:t>
            </a:r>
          </a:p>
        </p:txBody>
      </p:sp>
      <p:sp>
        <p:nvSpPr>
          <p:cNvPr id="35873" name="Text Box 33"/>
          <p:cNvSpPr txBox="1">
            <a:spLocks noChangeArrowheads="1"/>
          </p:cNvSpPr>
          <p:nvPr/>
        </p:nvSpPr>
        <p:spPr bwMode="auto">
          <a:xfrm>
            <a:off x="4284663" y="4565650"/>
            <a:ext cx="33829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200×3=600</a:t>
            </a:r>
            <a:r>
              <a:rPr lang="zh-CN" altLang="en-US" sz="2800" dirty="0" smtClean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，</a:t>
            </a:r>
            <a:endParaRPr lang="en-US" sz="2800" dirty="0">
              <a:solidFill>
                <a:srgbClr val="FF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874" name="Text Box 34"/>
          <p:cNvSpPr txBox="1">
            <a:spLocks noChangeArrowheads="1"/>
          </p:cNvSpPr>
          <p:nvPr/>
        </p:nvSpPr>
        <p:spPr bwMode="auto">
          <a:xfrm>
            <a:off x="468313" y="5357813"/>
            <a:ext cx="3382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150×4=600,</a:t>
            </a:r>
          </a:p>
        </p:txBody>
      </p:sp>
      <p:sp>
        <p:nvSpPr>
          <p:cNvPr id="35875" name="Text Box 35"/>
          <p:cNvSpPr txBox="1">
            <a:spLocks noChangeArrowheads="1"/>
          </p:cNvSpPr>
          <p:nvPr/>
        </p:nvSpPr>
        <p:spPr bwMode="auto">
          <a:xfrm>
            <a:off x="4354909" y="5357813"/>
            <a:ext cx="3673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120×5=600,</a:t>
            </a:r>
          </a:p>
        </p:txBody>
      </p:sp>
      <p:cxnSp>
        <p:nvCxnSpPr>
          <p:cNvPr id="11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5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71" grpId="0" autoUpdateAnimBg="0"/>
      <p:bldP spid="35872" grpId="0" autoUpdateAnimBg="0"/>
      <p:bldP spid="35873" grpId="0" autoUpdateAnimBg="0"/>
      <p:bldP spid="35874" grpId="0" autoUpdateAnimBg="0"/>
      <p:bldP spid="3587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28588" y="1063625"/>
            <a:ext cx="866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en-US" sz="2400" b="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判断下面每题中的两个量是否成正比例或反比例。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250825" y="19891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latin typeface="华文新魏" pitchFamily="2" charset="-122"/>
                <a:ea typeface="华文新魏" pitchFamily="2" charset="-122"/>
              </a:rPr>
              <a:t>(1)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出油率一定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香油质量与芝麻的质量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.(                )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　　　　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28588" y="321310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2400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一捆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100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米长的电线，用去的长度与剩下的长度</a:t>
            </a:r>
            <a:r>
              <a:rPr lang="en-US" sz="2400" b="0">
                <a:latin typeface="华文新魏" pitchFamily="2" charset="-122"/>
                <a:ea typeface="华文新魏" pitchFamily="2" charset="-122"/>
              </a:rPr>
              <a:t>.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 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                  </a:t>
            </a:r>
            <a:r>
              <a:rPr lang="en-US" sz="2400" b="0">
                <a:latin typeface="华文新魏" pitchFamily="2" charset="-122"/>
                <a:ea typeface="华文新魏" pitchFamily="2" charset="-122"/>
              </a:rPr>
              <a:t>)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　　　　　　　　</a:t>
            </a:r>
          </a:p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　　　　　　　　　　　　　　　　　　</a:t>
            </a:r>
            <a:endParaRPr lang="zh-CN" altLang="en-US" sz="24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93663" y="4365625"/>
            <a:ext cx="9178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）三角形的面积一定，它的底和高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(                 )                        </a:t>
            </a:r>
          </a:p>
          <a:p>
            <a:endParaRPr lang="zh-CN" altLang="en-US" sz="24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171450" y="5445125"/>
            <a:ext cx="8972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）一个数与它的倒数。　　（       　　 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)</a:t>
            </a:r>
          </a:p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　　　　　　　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5435600" y="1989138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成正比例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5292725" y="4365625"/>
            <a:ext cx="2195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成反比例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4572000" y="5445125"/>
            <a:ext cx="226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成反比例</a:t>
            </a: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468313" y="3619500"/>
            <a:ext cx="1477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 不成比例</a:t>
            </a: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631825" y="2565400"/>
            <a:ext cx="8640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出油率</a:t>
            </a:r>
            <a:r>
              <a:rPr 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)=</a:t>
            </a:r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香油质量</a:t>
            </a:r>
            <a:r>
              <a:rPr 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÷</a:t>
            </a:r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芝麻的质量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×100%</a:t>
            </a:r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755650" y="4941888"/>
            <a:ext cx="8012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三角形面积</a:t>
            </a:r>
            <a:r>
              <a:rPr 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)=</a:t>
            </a:r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底</a:t>
            </a:r>
            <a:r>
              <a:rPr 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×</a:t>
            </a:r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高</a:t>
            </a:r>
            <a:r>
              <a:rPr 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÷2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6156176" y="5708104"/>
            <a:ext cx="29878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0" dirty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a×      =1 </a:t>
            </a:r>
            <a:r>
              <a:rPr lang="en-US" sz="2400" b="0" dirty="0" smtClean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(</a:t>
            </a:r>
            <a:r>
              <a:rPr lang="en-US" sz="2400" b="0" dirty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a≠0)</a:t>
            </a:r>
          </a:p>
        </p:txBody>
      </p:sp>
      <p:grpSp>
        <p:nvGrpSpPr>
          <p:cNvPr id="36880" name="Group 16"/>
          <p:cNvGrpSpPr>
            <a:grpSpLocks/>
          </p:cNvGrpSpPr>
          <p:nvPr/>
        </p:nvGrpSpPr>
        <p:grpSpPr bwMode="auto">
          <a:xfrm>
            <a:off x="6732241" y="5508625"/>
            <a:ext cx="489298" cy="927100"/>
            <a:chOff x="0" y="41"/>
            <a:chExt cx="453" cy="584"/>
          </a:xfrm>
        </p:grpSpPr>
        <p:sp>
          <p:nvSpPr>
            <p:cNvPr id="36881" name="Text Box 17"/>
            <p:cNvSpPr txBox="1">
              <a:spLocks noChangeArrowheads="1"/>
            </p:cNvSpPr>
            <p:nvPr/>
          </p:nvSpPr>
          <p:spPr bwMode="auto">
            <a:xfrm>
              <a:off x="117" y="41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0">
                  <a:solidFill>
                    <a:srgbClr val="FF00FF"/>
                  </a:solidFill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36882" name="Line 18"/>
            <p:cNvSpPr>
              <a:spLocks noChangeShapeType="1"/>
            </p:cNvSpPr>
            <p:nvPr/>
          </p:nvSpPr>
          <p:spPr bwMode="auto">
            <a:xfrm>
              <a:off x="0" y="330"/>
              <a:ext cx="453" cy="0"/>
            </a:xfrm>
            <a:prstGeom prst="line">
              <a:avLst/>
            </a:prstGeom>
            <a:noFill/>
            <a:ln w="38100">
              <a:solidFill>
                <a:srgbClr val="F8140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3" name="Text Box 19"/>
            <p:cNvSpPr txBox="1">
              <a:spLocks noChangeArrowheads="1"/>
            </p:cNvSpPr>
            <p:nvPr/>
          </p:nvSpPr>
          <p:spPr bwMode="auto">
            <a:xfrm>
              <a:off x="117" y="337"/>
              <a:ext cx="1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0" dirty="0">
                  <a:solidFill>
                    <a:srgbClr val="FF00FF"/>
                  </a:solidFill>
                  <a:latin typeface="华文新魏" pitchFamily="2" charset="-122"/>
                  <a:ea typeface="华文新魏" pitchFamily="2" charset="-122"/>
                </a:rPr>
                <a:t>a</a:t>
              </a:r>
            </a:p>
          </p:txBody>
        </p:sp>
      </p:grp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3260725" y="4886325"/>
            <a:ext cx="3960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4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2195513" y="3644900"/>
            <a:ext cx="6626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用去的长度</a:t>
            </a:r>
            <a:r>
              <a:rPr 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+</a:t>
            </a:r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剩下的长度</a:t>
            </a:r>
            <a:r>
              <a:rPr 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=100</a:t>
            </a:r>
            <a:r>
              <a:rPr lang="zh-CN" alt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米</a:t>
            </a:r>
            <a:r>
              <a:rPr lang="en-US" sz="2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utoUpdateAnimBg="0"/>
      <p:bldP spid="36870" grpId="0" autoUpdateAnimBg="0"/>
      <p:bldP spid="36871" grpId="0" autoUpdateAnimBg="0"/>
      <p:bldP spid="36872" grpId="0" autoUpdateAnimBg="0"/>
      <p:bldP spid="36873" grpId="0" autoUpdateAnimBg="0"/>
      <p:bldP spid="36874" grpId="0" autoUpdateAnimBg="0"/>
      <p:bldP spid="36875" grpId="0" autoUpdateAnimBg="0"/>
      <p:bldP spid="36876" grpId="0" autoUpdateAnimBg="0"/>
      <p:bldP spid="36877" grpId="0" autoUpdateAnimBg="0"/>
      <p:bldP spid="36878" grpId="0" autoUpdateAnimBg="0"/>
      <p:bldP spid="36879" grpId="0" autoUpdateAnimBg="0"/>
      <p:bldP spid="3688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1239838"/>
            <a:ext cx="32956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Line 5"/>
          <p:cNvSpPr>
            <a:spLocks noChangeShapeType="1"/>
          </p:cNvSpPr>
          <p:nvPr/>
        </p:nvSpPr>
        <p:spPr bwMode="auto">
          <a:xfrm flipV="1">
            <a:off x="4211638" y="1916113"/>
            <a:ext cx="3168650" cy="3140075"/>
          </a:xfrm>
          <a:prstGeom prst="line">
            <a:avLst/>
          </a:prstGeom>
          <a:noFill/>
          <a:ln w="38100">
            <a:solidFill>
              <a:srgbClr val="F81402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7597775" y="4983163"/>
            <a:ext cx="17986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时间</a:t>
            </a:r>
            <a:r>
              <a:rPr lang="en-US" sz="320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分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2987675" y="661988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　</a:t>
            </a:r>
            <a:r>
              <a:rPr lang="zh-CN" altLang="en-US" sz="3600">
                <a:latin typeface="华文新魏" pitchFamily="2" charset="-122"/>
                <a:ea typeface="华文新魏" pitchFamily="2" charset="-122"/>
              </a:rPr>
              <a:t>体积</a:t>
            </a:r>
            <a:r>
              <a:rPr lang="en-US" sz="360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3600">
                <a:latin typeface="华文新魏" pitchFamily="2" charset="-122"/>
                <a:ea typeface="华文新魏" pitchFamily="2" charset="-122"/>
              </a:rPr>
              <a:t>升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3995738" y="4983163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0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5219700" y="5013325"/>
            <a:ext cx="865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10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6443663" y="5013325"/>
            <a:ext cx="719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20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5795963" y="5013325"/>
            <a:ext cx="792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15</a:t>
            </a: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7019925" y="5013325"/>
            <a:ext cx="719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25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4643438" y="501332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5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3635375" y="4221163"/>
            <a:ext cx="793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10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3636963" y="1671638"/>
            <a:ext cx="719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50</a:t>
            </a: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3636963" y="354330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20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3636963" y="2232025"/>
            <a:ext cx="86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40</a:t>
            </a: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3635375" y="2879725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30</a:t>
            </a:r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3635375" y="1093788"/>
            <a:ext cx="719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60</a:t>
            </a:r>
          </a:p>
        </p:txBody>
      </p:sp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395288" y="1628775"/>
            <a:ext cx="287972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tx2"/>
                </a:solidFill>
                <a:ea typeface="华文新魏" pitchFamily="2" charset="-122"/>
              </a:rPr>
              <a:t>３、右图表示的是一根水管不停地向水箱注水，水箱内水的体积的变化情况。</a:t>
            </a:r>
          </a:p>
        </p:txBody>
      </p:sp>
      <p:graphicFrame>
        <p:nvGraphicFramePr>
          <p:cNvPr id="37909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538541"/>
              </p:ext>
            </p:extLst>
          </p:nvPr>
        </p:nvGraphicFramePr>
        <p:xfrm>
          <a:off x="864481" y="5467264"/>
          <a:ext cx="7272164" cy="1145785"/>
        </p:xfrm>
        <a:graphic>
          <a:graphicData uri="http://schemas.openxmlformats.org/drawingml/2006/table">
            <a:tbl>
              <a:tblPr/>
              <a:tblGrid>
                <a:gridCol w="2210594"/>
                <a:gridCol w="911832"/>
                <a:gridCol w="953825"/>
                <a:gridCol w="1156288"/>
                <a:gridCol w="1087300"/>
                <a:gridCol w="952325"/>
              </a:tblGrid>
              <a:tr h="6254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注水时间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分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水的体积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升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32" name="Text Box 44"/>
          <p:cNvSpPr txBox="1">
            <a:spLocks noChangeArrowheads="1"/>
          </p:cNvSpPr>
          <p:nvPr/>
        </p:nvSpPr>
        <p:spPr bwMode="auto">
          <a:xfrm>
            <a:off x="4211960" y="6093296"/>
            <a:ext cx="58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0" dirty="0">
                <a:solidFill>
                  <a:srgbClr val="F81402"/>
                </a:solidFill>
              </a:rPr>
              <a:t>16</a:t>
            </a:r>
          </a:p>
        </p:txBody>
      </p:sp>
      <p:sp>
        <p:nvSpPr>
          <p:cNvPr id="37933" name="Text Box 45"/>
          <p:cNvSpPr txBox="1">
            <a:spLocks noChangeArrowheads="1"/>
          </p:cNvSpPr>
          <p:nvPr/>
        </p:nvSpPr>
        <p:spPr bwMode="auto">
          <a:xfrm>
            <a:off x="5220072" y="5517232"/>
            <a:ext cx="581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0" dirty="0">
                <a:solidFill>
                  <a:srgbClr val="F81402"/>
                </a:solidFill>
              </a:rPr>
              <a:t>10</a:t>
            </a:r>
          </a:p>
        </p:txBody>
      </p:sp>
      <p:sp>
        <p:nvSpPr>
          <p:cNvPr id="37934" name="Text Box 46"/>
          <p:cNvSpPr txBox="1">
            <a:spLocks noChangeArrowheads="1"/>
          </p:cNvSpPr>
          <p:nvPr/>
        </p:nvSpPr>
        <p:spPr bwMode="auto">
          <a:xfrm>
            <a:off x="6372200" y="6093296"/>
            <a:ext cx="58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0" dirty="0">
                <a:solidFill>
                  <a:srgbClr val="F81402"/>
                </a:solidFill>
              </a:rPr>
              <a:t>26</a:t>
            </a:r>
          </a:p>
        </p:txBody>
      </p:sp>
      <p:sp>
        <p:nvSpPr>
          <p:cNvPr id="37935" name="Text Box 47"/>
          <p:cNvSpPr txBox="1">
            <a:spLocks noChangeArrowheads="1"/>
          </p:cNvSpPr>
          <p:nvPr/>
        </p:nvSpPr>
        <p:spPr bwMode="auto">
          <a:xfrm>
            <a:off x="7452320" y="5517232"/>
            <a:ext cx="581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0" dirty="0">
                <a:solidFill>
                  <a:srgbClr val="F81402"/>
                </a:solidFill>
              </a:rPr>
              <a:t>23</a:t>
            </a:r>
          </a:p>
        </p:txBody>
      </p:sp>
      <p:sp>
        <p:nvSpPr>
          <p:cNvPr id="37936" name="Text Box 48"/>
          <p:cNvSpPr txBox="1">
            <a:spLocks noChangeArrowheads="1"/>
          </p:cNvSpPr>
          <p:nvPr/>
        </p:nvSpPr>
        <p:spPr bwMode="auto">
          <a:xfrm>
            <a:off x="395288" y="4365625"/>
            <a:ext cx="2520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看图填表</a:t>
            </a:r>
            <a:r>
              <a:rPr lang="zh-CN" altLang="en-US" sz="4400" b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37937" name="Line 49"/>
          <p:cNvSpPr>
            <a:spLocks noChangeShapeType="1"/>
          </p:cNvSpPr>
          <p:nvPr/>
        </p:nvSpPr>
        <p:spPr bwMode="auto">
          <a:xfrm>
            <a:off x="7380288" y="50704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938" name="Line 50"/>
          <p:cNvSpPr>
            <a:spLocks noChangeShapeType="1"/>
          </p:cNvSpPr>
          <p:nvPr/>
        </p:nvSpPr>
        <p:spPr bwMode="auto">
          <a:xfrm>
            <a:off x="4211638" y="10525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939" name="Text Box 51"/>
          <p:cNvSpPr txBox="1">
            <a:spLocks noChangeArrowheads="1"/>
          </p:cNvSpPr>
          <p:nvPr/>
        </p:nvSpPr>
        <p:spPr bwMode="auto">
          <a:xfrm>
            <a:off x="5003800" y="5013325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400" b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32" grpId="0" autoUpdateAnimBg="0"/>
      <p:bldP spid="37933" grpId="0" autoUpdateAnimBg="0"/>
      <p:bldP spid="37934" grpId="0" autoUpdateAnimBg="0"/>
      <p:bldP spid="37935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33388" y="17176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en-US" sz="3600">
                <a:latin typeface="华文新魏" pitchFamily="2" charset="-122"/>
                <a:ea typeface="华文新魏" pitchFamily="2" charset="-122"/>
              </a:rPr>
              <a:t>4.</a:t>
            </a:r>
            <a:r>
              <a:rPr lang="zh-CN" altLang="en-US" sz="3600">
                <a:latin typeface="华文新魏" pitchFamily="2" charset="-122"/>
                <a:ea typeface="华文新魏" pitchFamily="2" charset="-122"/>
              </a:rPr>
              <a:t>磁悬浮列车匀速行驶时，路程与时间的关系如下。</a:t>
            </a:r>
          </a:p>
        </p:txBody>
      </p:sp>
      <p:graphicFrame>
        <p:nvGraphicFramePr>
          <p:cNvPr id="38917" name="Group 5"/>
          <p:cNvGraphicFramePr>
            <a:graphicFrameLocks noGrp="1"/>
          </p:cNvGraphicFramePr>
          <p:nvPr/>
        </p:nvGraphicFramePr>
        <p:xfrm>
          <a:off x="0" y="3590925"/>
          <a:ext cx="9109075" cy="2430463"/>
        </p:xfrm>
        <a:graphic>
          <a:graphicData uri="http://schemas.openxmlformats.org/drawingml/2006/table">
            <a:tbl>
              <a:tblPr/>
              <a:tblGrid>
                <a:gridCol w="2665413"/>
                <a:gridCol w="792162"/>
                <a:gridCol w="1008063"/>
                <a:gridCol w="935037"/>
                <a:gridCol w="1008063"/>
                <a:gridCol w="963612"/>
                <a:gridCol w="941388"/>
                <a:gridCol w="795337"/>
              </a:tblGrid>
              <a:tr h="1223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时间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分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…</a:t>
                      </a: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路程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千米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…</a:t>
                      </a: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2484438" y="981075"/>
            <a:ext cx="6659562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）图中的点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表示时间为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分时，磁悬浮列车驶过的路程为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千米。请你试着描出其它他各点</a:t>
            </a:r>
          </a:p>
        </p:txBody>
      </p:sp>
      <p:graphicFrame>
        <p:nvGraphicFramePr>
          <p:cNvPr id="52231" name="Group 7"/>
          <p:cNvGraphicFramePr>
            <a:graphicFrameLocks noGrp="1"/>
          </p:cNvGraphicFramePr>
          <p:nvPr/>
        </p:nvGraphicFramePr>
        <p:xfrm>
          <a:off x="2200275" y="2554288"/>
          <a:ext cx="4200525" cy="3660663"/>
        </p:xfrm>
        <a:graphic>
          <a:graphicData uri="http://schemas.openxmlformats.org/drawingml/2006/table">
            <a:tbl>
              <a:tblPr/>
              <a:tblGrid>
                <a:gridCol w="576263"/>
                <a:gridCol w="623887"/>
                <a:gridCol w="600075"/>
                <a:gridCol w="600075"/>
                <a:gridCol w="600075"/>
                <a:gridCol w="600075"/>
                <a:gridCol w="600075"/>
              </a:tblGrid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89" name="Line 65"/>
          <p:cNvSpPr>
            <a:spLocks noChangeShapeType="1"/>
          </p:cNvSpPr>
          <p:nvPr/>
        </p:nvSpPr>
        <p:spPr bwMode="auto">
          <a:xfrm>
            <a:off x="2195513" y="2181225"/>
            <a:ext cx="4762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2290" name="Text Box 66"/>
          <p:cNvSpPr txBox="1">
            <a:spLocks noChangeArrowheads="1"/>
          </p:cNvSpPr>
          <p:nvPr/>
        </p:nvSpPr>
        <p:spPr bwMode="auto">
          <a:xfrm>
            <a:off x="1743075" y="235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2291" name="Text Box 67"/>
          <p:cNvSpPr txBox="1">
            <a:spLocks noChangeArrowheads="1"/>
          </p:cNvSpPr>
          <p:nvPr/>
        </p:nvSpPr>
        <p:spPr bwMode="auto">
          <a:xfrm>
            <a:off x="4011613" y="5051425"/>
            <a:ext cx="560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2292" name="Text Box 68"/>
          <p:cNvSpPr txBox="1">
            <a:spLocks noChangeArrowheads="1"/>
          </p:cNvSpPr>
          <p:nvPr/>
        </p:nvSpPr>
        <p:spPr bwMode="auto">
          <a:xfrm>
            <a:off x="6156325" y="6156325"/>
            <a:ext cx="2592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   时间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分</a:t>
            </a:r>
          </a:p>
        </p:txBody>
      </p:sp>
      <p:sp>
        <p:nvSpPr>
          <p:cNvPr id="52293" name="Text Box 69"/>
          <p:cNvSpPr txBox="1">
            <a:spLocks noChangeArrowheads="1"/>
          </p:cNvSpPr>
          <p:nvPr/>
        </p:nvSpPr>
        <p:spPr bwMode="auto">
          <a:xfrm>
            <a:off x="542925" y="1819275"/>
            <a:ext cx="316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　     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路程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千米</a:t>
            </a:r>
          </a:p>
        </p:txBody>
      </p:sp>
      <p:sp>
        <p:nvSpPr>
          <p:cNvPr id="52294" name="Oval 70"/>
          <p:cNvSpPr>
            <a:spLocks noChangeArrowheads="1"/>
          </p:cNvSpPr>
          <p:nvPr/>
        </p:nvSpPr>
        <p:spPr bwMode="auto">
          <a:xfrm>
            <a:off x="2717800" y="5507038"/>
            <a:ext cx="144463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2295" name="Text Box 71"/>
          <p:cNvSpPr txBox="1">
            <a:spLocks noChangeArrowheads="1"/>
          </p:cNvSpPr>
          <p:nvPr/>
        </p:nvSpPr>
        <p:spPr bwMode="auto">
          <a:xfrm>
            <a:off x="1836738" y="6102350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0</a:t>
            </a:r>
          </a:p>
        </p:txBody>
      </p:sp>
      <p:sp>
        <p:nvSpPr>
          <p:cNvPr id="52296" name="Text Box 72"/>
          <p:cNvSpPr txBox="1">
            <a:spLocks noChangeArrowheads="1"/>
          </p:cNvSpPr>
          <p:nvPr/>
        </p:nvSpPr>
        <p:spPr bwMode="auto">
          <a:xfrm>
            <a:off x="3205163" y="6127750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52297" name="Text Box 73"/>
          <p:cNvSpPr txBox="1">
            <a:spLocks noChangeArrowheads="1"/>
          </p:cNvSpPr>
          <p:nvPr/>
        </p:nvSpPr>
        <p:spPr bwMode="auto">
          <a:xfrm>
            <a:off x="4427538" y="6127750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52298" name="Text Box 74"/>
          <p:cNvSpPr txBox="1">
            <a:spLocks noChangeArrowheads="1"/>
          </p:cNvSpPr>
          <p:nvPr/>
        </p:nvSpPr>
        <p:spPr bwMode="auto">
          <a:xfrm>
            <a:off x="3802063" y="6127750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52299" name="Text Box 75"/>
          <p:cNvSpPr txBox="1">
            <a:spLocks noChangeArrowheads="1"/>
          </p:cNvSpPr>
          <p:nvPr/>
        </p:nvSpPr>
        <p:spPr bwMode="auto">
          <a:xfrm>
            <a:off x="5026025" y="6142038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52300" name="Text Box 76"/>
          <p:cNvSpPr txBox="1">
            <a:spLocks noChangeArrowheads="1"/>
          </p:cNvSpPr>
          <p:nvPr/>
        </p:nvSpPr>
        <p:spPr bwMode="auto">
          <a:xfrm>
            <a:off x="2505075" y="612775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52301" name="Text Box 77"/>
          <p:cNvSpPr txBox="1">
            <a:spLocks noChangeArrowheads="1"/>
          </p:cNvSpPr>
          <p:nvPr/>
        </p:nvSpPr>
        <p:spPr bwMode="auto">
          <a:xfrm>
            <a:off x="1563688" y="5335588"/>
            <a:ext cx="1063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52302" name="Text Box 78"/>
          <p:cNvSpPr txBox="1">
            <a:spLocks noChangeArrowheads="1"/>
          </p:cNvSpPr>
          <p:nvPr/>
        </p:nvSpPr>
        <p:spPr bwMode="auto">
          <a:xfrm>
            <a:off x="1474788" y="2903538"/>
            <a:ext cx="863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35</a:t>
            </a:r>
          </a:p>
        </p:txBody>
      </p:sp>
      <p:sp>
        <p:nvSpPr>
          <p:cNvPr id="52303" name="Text Box 79"/>
          <p:cNvSpPr txBox="1">
            <a:spLocks noChangeArrowheads="1"/>
          </p:cNvSpPr>
          <p:nvPr/>
        </p:nvSpPr>
        <p:spPr bwMode="auto">
          <a:xfrm>
            <a:off x="1474788" y="4703763"/>
            <a:ext cx="15128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14</a:t>
            </a:r>
          </a:p>
        </p:txBody>
      </p:sp>
      <p:sp>
        <p:nvSpPr>
          <p:cNvPr id="52304" name="Text Box 80"/>
          <p:cNvSpPr txBox="1">
            <a:spLocks noChangeArrowheads="1"/>
          </p:cNvSpPr>
          <p:nvPr/>
        </p:nvSpPr>
        <p:spPr bwMode="auto">
          <a:xfrm>
            <a:off x="1476375" y="3478213"/>
            <a:ext cx="863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28</a:t>
            </a:r>
          </a:p>
        </p:txBody>
      </p:sp>
      <p:sp>
        <p:nvSpPr>
          <p:cNvPr id="52305" name="Text Box 81"/>
          <p:cNvSpPr txBox="1">
            <a:spLocks noChangeArrowheads="1"/>
          </p:cNvSpPr>
          <p:nvPr/>
        </p:nvSpPr>
        <p:spPr bwMode="auto">
          <a:xfrm>
            <a:off x="1476375" y="4054475"/>
            <a:ext cx="93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21</a:t>
            </a:r>
          </a:p>
        </p:txBody>
      </p:sp>
      <p:sp>
        <p:nvSpPr>
          <p:cNvPr id="52306" name="Oval 82"/>
          <p:cNvSpPr>
            <a:spLocks noChangeArrowheads="1"/>
          </p:cNvSpPr>
          <p:nvPr/>
        </p:nvSpPr>
        <p:spPr bwMode="auto">
          <a:xfrm>
            <a:off x="3319463" y="4894263"/>
            <a:ext cx="144462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2307" name="Oval 83"/>
          <p:cNvSpPr>
            <a:spLocks noChangeArrowheads="1"/>
          </p:cNvSpPr>
          <p:nvPr/>
        </p:nvSpPr>
        <p:spPr bwMode="auto">
          <a:xfrm>
            <a:off x="3924300" y="4302125"/>
            <a:ext cx="144463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2308" name="Oval 84"/>
          <p:cNvSpPr>
            <a:spLocks noChangeArrowheads="1"/>
          </p:cNvSpPr>
          <p:nvPr/>
        </p:nvSpPr>
        <p:spPr bwMode="auto">
          <a:xfrm>
            <a:off x="4524375" y="3687763"/>
            <a:ext cx="144463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2309" name="Oval 85"/>
          <p:cNvSpPr>
            <a:spLocks noChangeArrowheads="1"/>
          </p:cNvSpPr>
          <p:nvPr/>
        </p:nvSpPr>
        <p:spPr bwMode="auto">
          <a:xfrm>
            <a:off x="5129213" y="3094038"/>
            <a:ext cx="144462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2310" name="Oval 86"/>
          <p:cNvSpPr>
            <a:spLocks noChangeArrowheads="1"/>
          </p:cNvSpPr>
          <p:nvPr/>
        </p:nvSpPr>
        <p:spPr bwMode="auto">
          <a:xfrm>
            <a:off x="5738813" y="2470150"/>
            <a:ext cx="144462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2311" name="Text Box 87"/>
          <p:cNvSpPr txBox="1">
            <a:spLocks noChangeArrowheads="1"/>
          </p:cNvSpPr>
          <p:nvPr/>
        </p:nvSpPr>
        <p:spPr bwMode="auto">
          <a:xfrm>
            <a:off x="1404938" y="2325688"/>
            <a:ext cx="863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42</a:t>
            </a:r>
          </a:p>
        </p:txBody>
      </p:sp>
      <p:sp>
        <p:nvSpPr>
          <p:cNvPr id="52312" name="Text Box 88"/>
          <p:cNvSpPr txBox="1">
            <a:spLocks noChangeArrowheads="1"/>
          </p:cNvSpPr>
          <p:nvPr/>
        </p:nvSpPr>
        <p:spPr bwMode="auto">
          <a:xfrm>
            <a:off x="5580063" y="6142038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6</a:t>
            </a:r>
          </a:p>
        </p:txBody>
      </p:sp>
      <p:sp>
        <p:nvSpPr>
          <p:cNvPr id="52313" name="Text Box 89"/>
          <p:cNvSpPr txBox="1">
            <a:spLocks noChangeArrowheads="1"/>
          </p:cNvSpPr>
          <p:nvPr/>
        </p:nvSpPr>
        <p:spPr bwMode="auto">
          <a:xfrm>
            <a:off x="6156325" y="6142038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52314" name="Line 90"/>
          <p:cNvSpPr>
            <a:spLocks noChangeShapeType="1"/>
          </p:cNvSpPr>
          <p:nvPr/>
        </p:nvSpPr>
        <p:spPr bwMode="auto">
          <a:xfrm>
            <a:off x="2195513" y="6199188"/>
            <a:ext cx="4464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2315" name="Text Box 91"/>
          <p:cNvSpPr txBox="1">
            <a:spLocks noChangeArrowheads="1"/>
          </p:cNvSpPr>
          <p:nvPr/>
        </p:nvSpPr>
        <p:spPr bwMode="auto">
          <a:xfrm>
            <a:off x="2195513" y="4946650"/>
            <a:ext cx="555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0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94" grpId="0" animBg="1" autoUpdateAnimBg="0"/>
      <p:bldP spid="52306" grpId="0" animBg="1" autoUpdateAnimBg="0"/>
      <p:bldP spid="52307" grpId="0" animBg="1" autoUpdateAnimBg="0"/>
      <p:bldP spid="52308" grpId="0" animBg="1" autoUpdateAnimBg="0"/>
      <p:bldP spid="52309" grpId="0" animBg="1" autoUpdateAnimBg="0"/>
      <p:bldP spid="52310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830263" y="981075"/>
            <a:ext cx="88550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）连接各点，它们在一条直线上吗？</a:t>
            </a:r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 flipV="1">
            <a:off x="2181225" y="2382838"/>
            <a:ext cx="3686175" cy="3686175"/>
          </a:xfrm>
          <a:prstGeom prst="line">
            <a:avLst/>
          </a:prstGeom>
          <a:noFill/>
          <a:ln w="38100">
            <a:solidFill>
              <a:srgbClr val="F81402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53254" name="Group 6"/>
          <p:cNvGraphicFramePr>
            <a:graphicFrameLocks noGrp="1"/>
          </p:cNvGraphicFramePr>
          <p:nvPr/>
        </p:nvGraphicFramePr>
        <p:xfrm>
          <a:off x="2195513" y="2398713"/>
          <a:ext cx="4200525" cy="3660663"/>
        </p:xfrm>
        <a:graphic>
          <a:graphicData uri="http://schemas.openxmlformats.org/drawingml/2006/table">
            <a:tbl>
              <a:tblPr/>
              <a:tblGrid>
                <a:gridCol w="576262"/>
                <a:gridCol w="623888"/>
                <a:gridCol w="600075"/>
                <a:gridCol w="600075"/>
                <a:gridCol w="600075"/>
                <a:gridCol w="600075"/>
                <a:gridCol w="600075"/>
              </a:tblGrid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90000" marB="90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312" name="Line 64"/>
          <p:cNvSpPr>
            <a:spLocks noChangeShapeType="1"/>
          </p:cNvSpPr>
          <p:nvPr/>
        </p:nvSpPr>
        <p:spPr bwMode="auto">
          <a:xfrm>
            <a:off x="2195513" y="2052638"/>
            <a:ext cx="4762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3313" name="Text Box 65"/>
          <p:cNvSpPr txBox="1">
            <a:spLocks noChangeArrowheads="1"/>
          </p:cNvSpPr>
          <p:nvPr/>
        </p:nvSpPr>
        <p:spPr bwMode="auto">
          <a:xfrm>
            <a:off x="1743075" y="2227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3314" name="Text Box 66"/>
          <p:cNvSpPr txBox="1">
            <a:spLocks noChangeArrowheads="1"/>
          </p:cNvSpPr>
          <p:nvPr/>
        </p:nvSpPr>
        <p:spPr bwMode="auto">
          <a:xfrm>
            <a:off x="4011613" y="4922838"/>
            <a:ext cx="560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3315" name="Text Box 67"/>
          <p:cNvSpPr txBox="1">
            <a:spLocks noChangeArrowheads="1"/>
          </p:cNvSpPr>
          <p:nvPr/>
        </p:nvSpPr>
        <p:spPr bwMode="auto">
          <a:xfrm>
            <a:off x="6696075" y="6027738"/>
            <a:ext cx="212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时间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分</a:t>
            </a:r>
          </a:p>
        </p:txBody>
      </p:sp>
      <p:sp>
        <p:nvSpPr>
          <p:cNvPr id="53316" name="Text Box 68"/>
          <p:cNvSpPr txBox="1">
            <a:spLocks noChangeArrowheads="1"/>
          </p:cNvSpPr>
          <p:nvPr/>
        </p:nvSpPr>
        <p:spPr bwMode="auto">
          <a:xfrm>
            <a:off x="250825" y="1620838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　</a:t>
            </a:r>
            <a:r>
              <a:rPr lang="zh-CN" altLang="en-US" sz="3600">
                <a:latin typeface="华文新魏" pitchFamily="2" charset="-122"/>
                <a:ea typeface="华文新魏" pitchFamily="2" charset="-122"/>
              </a:rPr>
              <a:t>路程</a:t>
            </a:r>
            <a:r>
              <a:rPr lang="en-US" sz="360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3600">
                <a:latin typeface="华文新魏" pitchFamily="2" charset="-122"/>
                <a:ea typeface="华文新魏" pitchFamily="2" charset="-122"/>
              </a:rPr>
              <a:t>千米</a:t>
            </a:r>
          </a:p>
        </p:txBody>
      </p:sp>
      <p:sp>
        <p:nvSpPr>
          <p:cNvPr id="53317" name="Oval 69"/>
          <p:cNvSpPr>
            <a:spLocks noChangeArrowheads="1"/>
          </p:cNvSpPr>
          <p:nvPr/>
        </p:nvSpPr>
        <p:spPr bwMode="auto">
          <a:xfrm>
            <a:off x="2717800" y="5378450"/>
            <a:ext cx="144463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3318" name="Text Box 70"/>
          <p:cNvSpPr txBox="1">
            <a:spLocks noChangeArrowheads="1"/>
          </p:cNvSpPr>
          <p:nvPr/>
        </p:nvSpPr>
        <p:spPr bwMode="auto">
          <a:xfrm>
            <a:off x="1836738" y="5973763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0</a:t>
            </a:r>
          </a:p>
        </p:txBody>
      </p:sp>
      <p:sp>
        <p:nvSpPr>
          <p:cNvPr id="53319" name="Text Box 71"/>
          <p:cNvSpPr txBox="1">
            <a:spLocks noChangeArrowheads="1"/>
          </p:cNvSpPr>
          <p:nvPr/>
        </p:nvSpPr>
        <p:spPr bwMode="auto">
          <a:xfrm>
            <a:off x="3205163" y="5999163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53320" name="Text Box 72"/>
          <p:cNvSpPr txBox="1">
            <a:spLocks noChangeArrowheads="1"/>
          </p:cNvSpPr>
          <p:nvPr/>
        </p:nvSpPr>
        <p:spPr bwMode="auto">
          <a:xfrm>
            <a:off x="4427538" y="5999163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53321" name="Text Box 73"/>
          <p:cNvSpPr txBox="1">
            <a:spLocks noChangeArrowheads="1"/>
          </p:cNvSpPr>
          <p:nvPr/>
        </p:nvSpPr>
        <p:spPr bwMode="auto">
          <a:xfrm>
            <a:off x="3802063" y="5999163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53322" name="Text Box 74"/>
          <p:cNvSpPr txBox="1">
            <a:spLocks noChangeArrowheads="1"/>
          </p:cNvSpPr>
          <p:nvPr/>
        </p:nvSpPr>
        <p:spPr bwMode="auto">
          <a:xfrm>
            <a:off x="5026025" y="601345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53323" name="Text Box 75"/>
          <p:cNvSpPr txBox="1">
            <a:spLocks noChangeArrowheads="1"/>
          </p:cNvSpPr>
          <p:nvPr/>
        </p:nvSpPr>
        <p:spPr bwMode="auto">
          <a:xfrm>
            <a:off x="2505075" y="5999163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53324" name="Text Box 76"/>
          <p:cNvSpPr txBox="1">
            <a:spLocks noChangeArrowheads="1"/>
          </p:cNvSpPr>
          <p:nvPr/>
        </p:nvSpPr>
        <p:spPr bwMode="auto">
          <a:xfrm>
            <a:off x="1563688" y="5207000"/>
            <a:ext cx="1063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53325" name="Text Box 77"/>
          <p:cNvSpPr txBox="1">
            <a:spLocks noChangeArrowheads="1"/>
          </p:cNvSpPr>
          <p:nvPr/>
        </p:nvSpPr>
        <p:spPr bwMode="auto">
          <a:xfrm>
            <a:off x="1474788" y="2774950"/>
            <a:ext cx="86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35</a:t>
            </a:r>
          </a:p>
        </p:txBody>
      </p:sp>
      <p:sp>
        <p:nvSpPr>
          <p:cNvPr id="53326" name="Text Box 78"/>
          <p:cNvSpPr txBox="1">
            <a:spLocks noChangeArrowheads="1"/>
          </p:cNvSpPr>
          <p:nvPr/>
        </p:nvSpPr>
        <p:spPr bwMode="auto">
          <a:xfrm>
            <a:off x="1474788" y="4575175"/>
            <a:ext cx="1512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14</a:t>
            </a:r>
          </a:p>
        </p:txBody>
      </p:sp>
      <p:sp>
        <p:nvSpPr>
          <p:cNvPr id="53327" name="Text Box 79"/>
          <p:cNvSpPr txBox="1">
            <a:spLocks noChangeArrowheads="1"/>
          </p:cNvSpPr>
          <p:nvPr/>
        </p:nvSpPr>
        <p:spPr bwMode="auto">
          <a:xfrm>
            <a:off x="1476375" y="3349625"/>
            <a:ext cx="86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28</a:t>
            </a:r>
          </a:p>
        </p:txBody>
      </p:sp>
      <p:sp>
        <p:nvSpPr>
          <p:cNvPr id="53328" name="Text Box 80"/>
          <p:cNvSpPr txBox="1">
            <a:spLocks noChangeArrowheads="1"/>
          </p:cNvSpPr>
          <p:nvPr/>
        </p:nvSpPr>
        <p:spPr bwMode="auto">
          <a:xfrm>
            <a:off x="1476375" y="3925888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21</a:t>
            </a:r>
          </a:p>
        </p:txBody>
      </p:sp>
      <p:sp>
        <p:nvSpPr>
          <p:cNvPr id="53329" name="Oval 81"/>
          <p:cNvSpPr>
            <a:spLocks noChangeArrowheads="1"/>
          </p:cNvSpPr>
          <p:nvPr/>
        </p:nvSpPr>
        <p:spPr bwMode="auto">
          <a:xfrm>
            <a:off x="3319463" y="4765675"/>
            <a:ext cx="144462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3330" name="Oval 82"/>
          <p:cNvSpPr>
            <a:spLocks noChangeArrowheads="1"/>
          </p:cNvSpPr>
          <p:nvPr/>
        </p:nvSpPr>
        <p:spPr bwMode="auto">
          <a:xfrm>
            <a:off x="3924300" y="4173538"/>
            <a:ext cx="144463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3331" name="Oval 83"/>
          <p:cNvSpPr>
            <a:spLocks noChangeArrowheads="1"/>
          </p:cNvSpPr>
          <p:nvPr/>
        </p:nvSpPr>
        <p:spPr bwMode="auto">
          <a:xfrm>
            <a:off x="4524375" y="3559175"/>
            <a:ext cx="144463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3332" name="Oval 84"/>
          <p:cNvSpPr>
            <a:spLocks noChangeArrowheads="1"/>
          </p:cNvSpPr>
          <p:nvPr/>
        </p:nvSpPr>
        <p:spPr bwMode="auto">
          <a:xfrm>
            <a:off x="5129213" y="2965450"/>
            <a:ext cx="144462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3333" name="Oval 85"/>
          <p:cNvSpPr>
            <a:spLocks noChangeArrowheads="1"/>
          </p:cNvSpPr>
          <p:nvPr/>
        </p:nvSpPr>
        <p:spPr bwMode="auto">
          <a:xfrm>
            <a:off x="5738813" y="2341563"/>
            <a:ext cx="144462" cy="13652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3334" name="Text Box 86"/>
          <p:cNvSpPr txBox="1">
            <a:spLocks noChangeArrowheads="1"/>
          </p:cNvSpPr>
          <p:nvPr/>
        </p:nvSpPr>
        <p:spPr bwMode="auto">
          <a:xfrm>
            <a:off x="1404938" y="2197100"/>
            <a:ext cx="86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42</a:t>
            </a:r>
          </a:p>
        </p:txBody>
      </p:sp>
      <p:sp>
        <p:nvSpPr>
          <p:cNvPr id="53335" name="Text Box 87"/>
          <p:cNvSpPr txBox="1">
            <a:spLocks noChangeArrowheads="1"/>
          </p:cNvSpPr>
          <p:nvPr/>
        </p:nvSpPr>
        <p:spPr bwMode="auto">
          <a:xfrm>
            <a:off x="5580063" y="6013450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6</a:t>
            </a:r>
          </a:p>
        </p:txBody>
      </p:sp>
      <p:sp>
        <p:nvSpPr>
          <p:cNvPr id="53336" name="Text Box 88"/>
          <p:cNvSpPr txBox="1">
            <a:spLocks noChangeArrowheads="1"/>
          </p:cNvSpPr>
          <p:nvPr/>
        </p:nvSpPr>
        <p:spPr bwMode="auto">
          <a:xfrm>
            <a:off x="6229350" y="601345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53337" name="Line 89"/>
          <p:cNvSpPr>
            <a:spLocks noChangeShapeType="1"/>
          </p:cNvSpPr>
          <p:nvPr/>
        </p:nvSpPr>
        <p:spPr bwMode="auto">
          <a:xfrm>
            <a:off x="2195513" y="6070600"/>
            <a:ext cx="4464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nimBg="1"/>
      <p:bldP spid="53317" grpId="0" animBg="1" autoUpdateAnimBg="0"/>
      <p:bldP spid="53329" grpId="0" animBg="1" autoUpdateAnimBg="0"/>
      <p:bldP spid="53330" grpId="0" animBg="1" autoUpdateAnimBg="0"/>
      <p:bldP spid="53331" grpId="0" animBg="1" autoUpdateAnimBg="0"/>
      <p:bldP spid="53332" grpId="0" animBg="1" autoUpdateAnimBg="0"/>
      <p:bldP spid="53333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-252413" y="1196975"/>
            <a:ext cx="1007903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）列车运行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分半时，行驶的路程是多少？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1973263" y="5992813"/>
            <a:ext cx="3678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7×2.5</a:t>
            </a:r>
            <a:r>
              <a:rPr lang="zh-CN" altLang="en-US" sz="28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sz="28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17.5</a:t>
            </a:r>
            <a:r>
              <a:rPr lang="zh-CN" altLang="en-US" sz="2800">
                <a:solidFill>
                  <a:srgbClr val="F81402"/>
                </a:solidFill>
                <a:latin typeface="华文新魏" pitchFamily="2" charset="-122"/>
                <a:ea typeface="华文新魏" pitchFamily="2" charset="-122"/>
              </a:rPr>
              <a:t>（千米）</a:t>
            </a:r>
          </a:p>
        </p:txBody>
      </p:sp>
      <p:pic>
        <p:nvPicPr>
          <p:cNvPr id="54278" name="Picture 6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7275" y="2436813"/>
            <a:ext cx="408146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9" name="Line 7"/>
          <p:cNvSpPr>
            <a:spLocks noChangeShapeType="1"/>
          </p:cNvSpPr>
          <p:nvPr/>
        </p:nvSpPr>
        <p:spPr bwMode="auto">
          <a:xfrm flipV="1">
            <a:off x="2430463" y="2566988"/>
            <a:ext cx="2862262" cy="284638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6443663" y="5375275"/>
            <a:ext cx="2016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  <a:ea typeface="华文新魏" pitchFamily="2" charset="-122"/>
              </a:rPr>
              <a:t>时间</a:t>
            </a:r>
            <a:r>
              <a:rPr lang="en-US" sz="360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3600">
                <a:latin typeface="华文新魏" pitchFamily="2" charset="-122"/>
                <a:ea typeface="华文新魏" pitchFamily="2" charset="-122"/>
              </a:rPr>
              <a:t>分</a:t>
            </a:r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2122488" y="53752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0</a:t>
            </a:r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3203575" y="5360988"/>
            <a:ext cx="50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4138613" y="537527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3708400" y="53752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4643438" y="53752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2698750" y="53752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5146675" y="5375275"/>
            <a:ext cx="504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6</a:t>
            </a:r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5651500" y="537527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54289" name="Oval 17"/>
          <p:cNvSpPr>
            <a:spLocks noChangeArrowheads="1"/>
          </p:cNvSpPr>
          <p:nvPr/>
        </p:nvSpPr>
        <p:spPr bwMode="auto">
          <a:xfrm>
            <a:off x="2843213" y="4870450"/>
            <a:ext cx="142875" cy="14287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0" name="Oval 18"/>
          <p:cNvSpPr>
            <a:spLocks noChangeArrowheads="1"/>
          </p:cNvSpPr>
          <p:nvPr/>
        </p:nvSpPr>
        <p:spPr bwMode="auto">
          <a:xfrm>
            <a:off x="3321050" y="4379913"/>
            <a:ext cx="142875" cy="14287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1" name="Oval 19"/>
          <p:cNvSpPr>
            <a:spLocks noChangeArrowheads="1"/>
          </p:cNvSpPr>
          <p:nvPr/>
        </p:nvSpPr>
        <p:spPr bwMode="auto">
          <a:xfrm>
            <a:off x="3811588" y="3897313"/>
            <a:ext cx="142875" cy="14287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2" name="Oval 20"/>
          <p:cNvSpPr>
            <a:spLocks noChangeArrowheads="1"/>
          </p:cNvSpPr>
          <p:nvPr/>
        </p:nvSpPr>
        <p:spPr bwMode="auto">
          <a:xfrm>
            <a:off x="4295775" y="3424238"/>
            <a:ext cx="142875" cy="14287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3" name="Oval 21"/>
          <p:cNvSpPr>
            <a:spLocks noChangeArrowheads="1"/>
          </p:cNvSpPr>
          <p:nvPr/>
        </p:nvSpPr>
        <p:spPr bwMode="auto">
          <a:xfrm>
            <a:off x="4762500" y="2935288"/>
            <a:ext cx="142875" cy="14287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4" name="Oval 22"/>
          <p:cNvSpPr>
            <a:spLocks noChangeArrowheads="1"/>
          </p:cNvSpPr>
          <p:nvPr/>
        </p:nvSpPr>
        <p:spPr bwMode="auto">
          <a:xfrm>
            <a:off x="5264150" y="2463800"/>
            <a:ext cx="142875" cy="142875"/>
          </a:xfrm>
          <a:prstGeom prst="ellipse">
            <a:avLst/>
          </a:prstGeom>
          <a:solidFill>
            <a:srgbClr val="F8140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5" name="Text Box 23"/>
          <p:cNvSpPr txBox="1">
            <a:spLocks noChangeArrowheads="1"/>
          </p:cNvSpPr>
          <p:nvPr/>
        </p:nvSpPr>
        <p:spPr bwMode="auto">
          <a:xfrm>
            <a:off x="1906588" y="2797175"/>
            <a:ext cx="53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华文新魏" pitchFamily="2" charset="-122"/>
                <a:ea typeface="华文新魏" pitchFamily="2" charset="-122"/>
              </a:rPr>
              <a:t>35</a:t>
            </a:r>
          </a:p>
        </p:txBody>
      </p:sp>
      <p:sp>
        <p:nvSpPr>
          <p:cNvPr id="54296" name="Text Box 24"/>
          <p:cNvSpPr txBox="1">
            <a:spLocks noChangeArrowheads="1"/>
          </p:cNvSpPr>
          <p:nvPr/>
        </p:nvSpPr>
        <p:spPr bwMode="auto">
          <a:xfrm>
            <a:off x="1906588" y="3733800"/>
            <a:ext cx="479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华文新魏" pitchFamily="2" charset="-122"/>
                <a:ea typeface="华文新魏" pitchFamily="2" charset="-122"/>
              </a:rPr>
              <a:t>21</a:t>
            </a:r>
          </a:p>
        </p:txBody>
      </p:sp>
      <p:sp>
        <p:nvSpPr>
          <p:cNvPr id="54297" name="Text Box 25"/>
          <p:cNvSpPr txBox="1">
            <a:spLocks noChangeArrowheads="1"/>
          </p:cNvSpPr>
          <p:nvPr/>
        </p:nvSpPr>
        <p:spPr bwMode="auto">
          <a:xfrm>
            <a:off x="1906588" y="4237038"/>
            <a:ext cx="479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华文新魏" pitchFamily="2" charset="-122"/>
                <a:ea typeface="华文新魏" pitchFamily="2" charset="-122"/>
              </a:rPr>
              <a:t>14</a:t>
            </a:r>
          </a:p>
        </p:txBody>
      </p:sp>
      <p:sp>
        <p:nvSpPr>
          <p:cNvPr id="54298" name="Text Box 26"/>
          <p:cNvSpPr txBox="1">
            <a:spLocks noChangeArrowheads="1"/>
          </p:cNvSpPr>
          <p:nvPr/>
        </p:nvSpPr>
        <p:spPr bwMode="auto">
          <a:xfrm>
            <a:off x="1979613" y="4741863"/>
            <a:ext cx="357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54299" name="Text Box 27"/>
          <p:cNvSpPr txBox="1">
            <a:spLocks noChangeArrowheads="1"/>
          </p:cNvSpPr>
          <p:nvPr/>
        </p:nvSpPr>
        <p:spPr bwMode="auto">
          <a:xfrm>
            <a:off x="1906588" y="3228975"/>
            <a:ext cx="53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华文新魏" pitchFamily="2" charset="-122"/>
                <a:ea typeface="华文新魏" pitchFamily="2" charset="-122"/>
              </a:rPr>
              <a:t>28</a:t>
            </a:r>
          </a:p>
        </p:txBody>
      </p:sp>
      <p:sp>
        <p:nvSpPr>
          <p:cNvPr id="54300" name="Text Box 28"/>
          <p:cNvSpPr txBox="1">
            <a:spLocks noChangeArrowheads="1"/>
          </p:cNvSpPr>
          <p:nvPr/>
        </p:nvSpPr>
        <p:spPr bwMode="auto">
          <a:xfrm>
            <a:off x="1906588" y="2365375"/>
            <a:ext cx="53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华文新魏" pitchFamily="2" charset="-122"/>
                <a:ea typeface="华文新魏" pitchFamily="2" charset="-122"/>
              </a:rPr>
              <a:t>42</a:t>
            </a:r>
          </a:p>
        </p:txBody>
      </p:sp>
      <p:sp>
        <p:nvSpPr>
          <p:cNvPr id="54301" name="Text Box 29"/>
          <p:cNvSpPr txBox="1">
            <a:spLocks noChangeArrowheads="1"/>
          </p:cNvSpPr>
          <p:nvPr/>
        </p:nvSpPr>
        <p:spPr bwMode="auto">
          <a:xfrm>
            <a:off x="1474788" y="1844675"/>
            <a:ext cx="2160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路程</a:t>
            </a:r>
            <a:r>
              <a:rPr lang="en-US" sz="240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千米</a:t>
            </a:r>
          </a:p>
        </p:txBody>
      </p:sp>
      <p:sp>
        <p:nvSpPr>
          <p:cNvPr id="54302" name="Line 30"/>
          <p:cNvSpPr>
            <a:spLocks noChangeShapeType="1"/>
          </p:cNvSpPr>
          <p:nvPr/>
        </p:nvSpPr>
        <p:spPr bwMode="auto">
          <a:xfrm>
            <a:off x="2411413" y="220662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4303" name="Line 31"/>
          <p:cNvSpPr>
            <a:spLocks noChangeShapeType="1"/>
          </p:cNvSpPr>
          <p:nvPr/>
        </p:nvSpPr>
        <p:spPr bwMode="auto">
          <a:xfrm>
            <a:off x="6227763" y="5408613"/>
            <a:ext cx="5762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900113" y="4852988"/>
            <a:ext cx="7993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4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468313" y="1611313"/>
            <a:ext cx="7129462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一、填空。</a:t>
            </a:r>
          </a:p>
          <a:p>
            <a:r>
              <a:rPr 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、在数量、单价和总价中：</a:t>
            </a:r>
          </a:p>
          <a:p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）如果</a:t>
            </a:r>
            <a:r>
              <a:rPr lang="zh-CN" altLang="en-US" sz="3200" b="0" u="sng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　　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一定，</a:t>
            </a:r>
            <a:r>
              <a:rPr lang="zh-CN" altLang="en-US" sz="3200" b="0" u="sng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　　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和</a:t>
            </a:r>
          </a:p>
          <a:p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</a:t>
            </a:r>
            <a:r>
              <a:rPr lang="zh-CN" altLang="en-US" sz="3200" b="0" u="sng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　　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成正比例。</a:t>
            </a:r>
          </a:p>
          <a:p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）如果</a:t>
            </a:r>
            <a:r>
              <a:rPr lang="zh-CN" altLang="en-US" sz="3200" b="0" u="sng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　　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一定，</a:t>
            </a:r>
            <a:r>
              <a:rPr lang="zh-CN" altLang="en-US" sz="3200" b="0" u="sng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　　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和</a:t>
            </a:r>
          </a:p>
          <a:p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</a:t>
            </a:r>
            <a:r>
              <a:rPr lang="zh-CN" altLang="en-US" sz="3200" b="0" u="sng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　　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成正比例。</a:t>
            </a:r>
          </a:p>
          <a:p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）如果</a:t>
            </a:r>
            <a:r>
              <a:rPr lang="zh-CN" altLang="en-US" sz="3200" b="0" u="sng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　　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一定，</a:t>
            </a:r>
            <a:r>
              <a:rPr lang="zh-CN" altLang="en-US" sz="3200" b="0" u="sng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　　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和</a:t>
            </a:r>
          </a:p>
          <a:p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</a:t>
            </a:r>
            <a:r>
              <a:rPr lang="zh-CN" altLang="en-US" sz="3200" b="0" u="sng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　　　　</a:t>
            </a:r>
            <a:r>
              <a:rPr lang="zh-CN" altLang="en-US" sz="3200" b="0">
                <a:solidFill>
                  <a:srgbClr val="FF0066"/>
                </a:solidFill>
                <a:latin typeface="华文新魏" pitchFamily="2" charset="-122"/>
                <a:ea typeface="华文新魏" pitchFamily="2" charset="-122"/>
              </a:rPr>
              <a:t>成反比例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1655763" y="3556000"/>
            <a:ext cx="58324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        </a:t>
            </a:r>
            <a:r>
              <a:rPr lang="zh-CN" altLang="en-US" sz="32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单价                    总价         </a:t>
            </a:r>
          </a:p>
          <a:p>
            <a:r>
              <a:rPr lang="zh-CN" altLang="en-US" sz="32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数量 </a:t>
            </a:r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692275" y="4492625"/>
            <a:ext cx="532765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        </a:t>
            </a:r>
            <a:r>
              <a:rPr lang="zh-CN" altLang="en-US" sz="32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总价                    单价</a:t>
            </a:r>
          </a:p>
          <a:p>
            <a:r>
              <a:rPr lang="zh-CN" altLang="en-US" sz="32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数量 </a:t>
            </a:r>
          </a:p>
          <a:p>
            <a:pPr>
              <a:spcBef>
                <a:spcPct val="50000"/>
              </a:spcBef>
            </a:pP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1619250" y="2547938"/>
            <a:ext cx="5364163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        数量                   总价         </a:t>
            </a:r>
          </a:p>
          <a:p>
            <a:r>
              <a:rPr lang="zh-CN" altLang="en-US" sz="320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单价</a:t>
            </a:r>
          </a:p>
          <a:p>
            <a:pPr>
              <a:spcBef>
                <a:spcPct val="50000"/>
              </a:spcBef>
            </a:pPr>
            <a:endParaRPr lang="zh-CN" altLang="en-US" sz="32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3" grpId="0" autoUpdateAnimBg="0"/>
      <p:bldP spid="55304" grpId="0" autoUpdateAnimBg="0"/>
      <p:bldP spid="55305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93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3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正比例、反比例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483768" y="1916832"/>
            <a:ext cx="5328046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491880" y="3141663"/>
            <a:ext cx="48965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3.4 </a:t>
            </a:r>
            <a:r>
              <a:rPr kumimoji="1" lang="zh-CN" alt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正比例、反比例的复习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371947" y="836712"/>
            <a:ext cx="2255837" cy="582413"/>
            <a:chOff x="490204" y="1714339"/>
            <a:chExt cx="2256668" cy="583532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90204" y="2291509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714339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201054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270892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619250" y="2276475"/>
            <a:ext cx="626586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．进一步认识成正比例和反比例的量，掌握两种量是否成比例、成什么比例的思考方法。  </a:t>
            </a:r>
          </a:p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．通过掌握判断两种相关联的量是否成正比例或反比例的方法，提高分析、判断的能力。 </a:t>
            </a:r>
          </a:p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．进一步体会比和比例知识的应用价值，感受不同领域的数学内容之间的密切联系。认识成正比例和反比例的量，感受正 、反比例是描述数量关系及其变化规律的又一种有效的数学模型。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683568" y="345070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1042988" y="908050"/>
            <a:ext cx="77724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正反比例的关系</a:t>
            </a:r>
          </a:p>
        </p:txBody>
      </p:sp>
      <p:graphicFrame>
        <p:nvGraphicFramePr>
          <p:cNvPr id="19492" name="Group 36"/>
          <p:cNvGraphicFramePr>
            <a:graphicFrameLocks noGrp="1"/>
          </p:cNvGraphicFramePr>
          <p:nvPr/>
        </p:nvGraphicFramePr>
        <p:xfrm>
          <a:off x="611188" y="1916113"/>
          <a:ext cx="8137525" cy="3728085"/>
        </p:xfrm>
        <a:graphic>
          <a:graphicData uri="http://schemas.openxmlformats.org/drawingml/2006/table">
            <a:tbl>
              <a:tblPr/>
              <a:tblGrid>
                <a:gridCol w="1309687"/>
                <a:gridCol w="3311525"/>
                <a:gridCol w="3516313"/>
              </a:tblGrid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正比例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反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比例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9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相同点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43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不同点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1979613" y="2565400"/>
            <a:ext cx="7467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、都有两种相关联的量；</a:t>
            </a:r>
          </a:p>
          <a:p>
            <a:pPr>
              <a:spcBef>
                <a:spcPct val="50000"/>
              </a:spcBef>
            </a:pP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、一种量变化，另一种量也随着变化。</a:t>
            </a:r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2051050" y="4076700"/>
            <a:ext cx="3457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相对应的两个 量的比值（</a:t>
            </a:r>
            <a:r>
              <a:rPr kumimoji="1"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）。</a:t>
            </a:r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5410200" y="4046538"/>
            <a:ext cx="32654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相对应的两个量的积（</a:t>
            </a:r>
            <a:r>
              <a:rPr kumimoji="1"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967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554" name="Rectangle 50"/>
          <p:cNvSpPr>
            <a:spLocks noChangeArrowheads="1"/>
          </p:cNvSpPr>
          <p:nvPr/>
        </p:nvSpPr>
        <p:spPr bwMode="auto">
          <a:xfrm>
            <a:off x="636588" y="1427163"/>
            <a:ext cx="822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一、正比例</a:t>
            </a:r>
          </a:p>
        </p:txBody>
      </p:sp>
      <p:sp>
        <p:nvSpPr>
          <p:cNvPr id="21555" name="Rectangle 51"/>
          <p:cNvSpPr>
            <a:spLocks noChangeArrowheads="1"/>
          </p:cNvSpPr>
          <p:nvPr/>
        </p:nvSpPr>
        <p:spPr bwMode="auto">
          <a:xfrm>
            <a:off x="287338" y="2205038"/>
            <a:ext cx="8856662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       两种</a:t>
            </a:r>
            <a:r>
              <a:rPr lang="zh-CN" altLang="en-US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相关联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的量，一种量变化，另一种量也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随着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变化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，如果这两种量中相对应的两个数的比的</a:t>
            </a:r>
            <a:r>
              <a:rPr lang="zh-CN" altLang="en-US" sz="2800" dirty="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比值</a:t>
            </a:r>
            <a:endParaRPr lang="en-US" altLang="zh-CN" sz="2800" dirty="0" smtClean="0">
              <a:solidFill>
                <a:srgbClr val="FF3300"/>
              </a:solidFill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800" dirty="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zh-CN" altLang="en-US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商）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一定，这两种量就叫做成正比例量，它们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之间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的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关系叫做正比例关系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。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11188" y="4005263"/>
            <a:ext cx="7777162" cy="1942731"/>
            <a:chOff x="611188" y="4005263"/>
            <a:chExt cx="7777162" cy="1942731"/>
          </a:xfrm>
        </p:grpSpPr>
        <p:sp>
          <p:nvSpPr>
            <p:cNvPr id="21556" name="Text Box 52"/>
            <p:cNvSpPr txBox="1">
              <a:spLocks noChangeArrowheads="1"/>
            </p:cNvSpPr>
            <p:nvPr/>
          </p:nvSpPr>
          <p:spPr bwMode="auto">
            <a:xfrm>
              <a:off x="611188" y="4005263"/>
              <a:ext cx="7777162" cy="1800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rgbClr val="FF3300"/>
                  </a:solidFill>
                  <a:latin typeface="华文新魏" pitchFamily="2" charset="-122"/>
                  <a:ea typeface="华文新魏" pitchFamily="2" charset="-122"/>
                </a:rPr>
                <a:t>     如果用x和y表示两种相关联的量，用k表示</a:t>
              </a:r>
            </a:p>
            <a:p>
              <a:r>
                <a:rPr lang="zh-CN" altLang="en-US" sz="2800" dirty="0">
                  <a:solidFill>
                    <a:srgbClr val="FF3300"/>
                  </a:solidFill>
                  <a:latin typeface="华文新魏" pitchFamily="2" charset="-122"/>
                  <a:ea typeface="华文新魏" pitchFamily="2" charset="-122"/>
                </a:rPr>
                <a:t>它们 的比值，那么上面这种数量关系式</a:t>
              </a:r>
              <a:r>
                <a:rPr lang="zh-CN" altLang="en-US" sz="280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可以用</a:t>
              </a:r>
              <a:r>
                <a:rPr lang="zh-CN" altLang="en-US" sz="2800" dirty="0">
                  <a:solidFill>
                    <a:srgbClr val="FF0000"/>
                  </a:solidFill>
                  <a:latin typeface="Arial"/>
                  <a:ea typeface="华文新魏" pitchFamily="2" charset="-122"/>
                </a:rPr>
                <a:t>  </a:t>
              </a:r>
              <a:r>
                <a:rPr lang="zh-CN" altLang="en-US" sz="2800" dirty="0">
                  <a:solidFill>
                    <a:schemeClr val="tx2"/>
                  </a:solidFill>
                  <a:latin typeface="Arial"/>
                  <a:ea typeface="华文新魏" pitchFamily="2" charset="-122"/>
                </a:rPr>
                <a:t>  </a:t>
              </a:r>
              <a:endParaRPr lang="zh-CN" altLang="en-US" sz="2800" dirty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endParaRPr>
            </a:p>
            <a:p>
              <a:r>
                <a:rPr lang="zh-CN" altLang="en-US" sz="2800" dirty="0">
                  <a:solidFill>
                    <a:schemeClr val="tx2"/>
                  </a:solidFill>
                  <a:latin typeface="Arial"/>
                  <a:ea typeface="华文新魏" pitchFamily="2" charset="-122"/>
                </a:rPr>
                <a:t> </a:t>
              </a:r>
              <a:r>
                <a:rPr lang="zh-CN" altLang="en-US" sz="2800" dirty="0">
                  <a:solidFill>
                    <a:schemeClr val="tx2"/>
                  </a:solidFill>
                  <a:latin typeface="华文新魏" pitchFamily="2" charset="-122"/>
                  <a:ea typeface="华文新魏" pitchFamily="2" charset="-122"/>
                </a:rPr>
                <a:t>    </a:t>
              </a:r>
            </a:p>
            <a:p>
              <a:r>
                <a:rPr lang="en-US" altLang="zh-CN" sz="2800" dirty="0">
                  <a:solidFill>
                    <a:schemeClr val="tx2"/>
                  </a:solidFill>
                  <a:latin typeface="华文新魏" pitchFamily="2" charset="-122"/>
                  <a:ea typeface="华文新魏" pitchFamily="2" charset="-122"/>
                </a:rPr>
                <a:t>   </a:t>
              </a:r>
              <a:r>
                <a:rPr lang="zh-CN" altLang="en-US" sz="2800" dirty="0">
                  <a:solidFill>
                    <a:schemeClr val="tx2"/>
                  </a:solidFill>
                  <a:latin typeface="华文新魏" pitchFamily="2" charset="-122"/>
                  <a:ea typeface="华文新魏" pitchFamily="2" charset="-122"/>
                </a:rPr>
                <a:t>y/x</a:t>
              </a:r>
              <a:r>
                <a:rPr lang="zh-CN" altLang="en-US" sz="2800" dirty="0">
                  <a:solidFill>
                    <a:schemeClr val="tx2"/>
                  </a:solidFill>
                  <a:latin typeface="Arial"/>
                  <a:ea typeface="华文新魏" pitchFamily="2" charset="-122"/>
                </a:rPr>
                <a:t> </a:t>
              </a:r>
              <a:r>
                <a:rPr lang="zh-CN" altLang="en-US" sz="2800" dirty="0">
                  <a:solidFill>
                    <a:schemeClr val="tx2"/>
                  </a:solidFill>
                  <a:latin typeface="华文新魏" pitchFamily="2" charset="-122"/>
                  <a:ea typeface="华文新魏" pitchFamily="2" charset="-122"/>
                </a:rPr>
                <a:t>=k</a:t>
              </a:r>
              <a:r>
                <a:rPr lang="zh-CN" altLang="en-US" sz="2800" dirty="0">
                  <a:solidFill>
                    <a:schemeClr val="tx2"/>
                  </a:solidFill>
                  <a:latin typeface="Arial"/>
                  <a:ea typeface="华文新魏" pitchFamily="2" charset="-122"/>
                </a:rPr>
                <a:t> </a:t>
              </a:r>
              <a:r>
                <a:rPr lang="zh-CN" altLang="en-US" sz="2800" dirty="0">
                  <a:solidFill>
                    <a:schemeClr val="tx2"/>
                  </a:solidFill>
                  <a:latin typeface="华文新魏" pitchFamily="2" charset="-122"/>
                  <a:ea typeface="华文新魏" pitchFamily="2" charset="-122"/>
                </a:rPr>
                <a:t>(一定)  </a:t>
              </a:r>
              <a:r>
                <a:rPr lang="zh-CN" altLang="en-US" sz="2800" dirty="0" smtClean="0">
                  <a:solidFill>
                    <a:schemeClr val="tx2"/>
                  </a:solidFill>
                  <a:latin typeface="华文新魏" pitchFamily="2" charset="-122"/>
                  <a:ea typeface="华文新魏" pitchFamily="2" charset="-122"/>
                </a:rPr>
                <a:t>或   </a:t>
              </a:r>
              <a:r>
                <a:rPr lang="zh-CN" altLang="en-US" sz="2800" dirty="0" smtClean="0">
                  <a:solidFill>
                    <a:schemeClr val="tx2"/>
                  </a:solidFill>
                  <a:latin typeface="华文新魏" pitchFamily="2" charset="-122"/>
                  <a:ea typeface="华文新魏" pitchFamily="2" charset="-122"/>
                </a:rPr>
                <a:t>                     来</a:t>
              </a:r>
              <a:r>
                <a:rPr lang="zh-CN" altLang="en-US" sz="2800" dirty="0">
                  <a:solidFill>
                    <a:schemeClr val="tx2"/>
                  </a:solidFill>
                  <a:latin typeface="华文新魏" pitchFamily="2" charset="-122"/>
                  <a:ea typeface="华文新魏" pitchFamily="2" charset="-122"/>
                </a:rPr>
                <a:t>表示。</a:t>
              </a:r>
            </a:p>
          </p:txBody>
        </p:sp>
        <p:pic>
          <p:nvPicPr>
            <p:cNvPr id="8" name="Picture 53" descr="FOML6B6]M%)@1P)9NUP~O[4"/>
            <p:cNvPicPr>
              <a:picLocks noChangeAspect="1" noChangeArrowheads="1"/>
            </p:cNvPicPr>
            <p:nvPr/>
          </p:nvPicPr>
          <p:blipFill>
            <a:blip r:embed="rId2" cstate="print"/>
            <a:srcRect l="22835" t="4027" r="26007" b="21271"/>
            <a:stretch>
              <a:fillRect/>
            </a:stretch>
          </p:blipFill>
          <p:spPr bwMode="auto">
            <a:xfrm>
              <a:off x="3950494" y="5157192"/>
              <a:ext cx="1601787" cy="790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54" grpId="0" bldLvl="0" autoUpdateAnimBg="0"/>
      <p:bldP spid="21555" grpId="0" uiExpand="1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1" name="AutoShape 7"/>
          <p:cNvSpPr>
            <a:spLocks noChangeArrowheads="1"/>
          </p:cNvSpPr>
          <p:nvPr/>
        </p:nvSpPr>
        <p:spPr bwMode="auto">
          <a:xfrm>
            <a:off x="3252788" y="404813"/>
            <a:ext cx="2520950" cy="2349500"/>
          </a:xfrm>
          <a:prstGeom prst="wedgeRoundRectCallout">
            <a:avLst>
              <a:gd name="adj1" fmla="val -55162"/>
              <a:gd name="adj2" fmla="val 128245"/>
              <a:gd name="adj3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kumimoji="1" lang="zh-CN" altLang="en-US" sz="2400">
              <a:solidFill>
                <a:srgbClr val="66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2" name="Rectangle 23"/>
          <p:cNvSpPr>
            <a:spLocks noChangeArrowheads="1"/>
          </p:cNvSpPr>
          <p:nvPr/>
        </p:nvSpPr>
        <p:spPr bwMode="auto">
          <a:xfrm>
            <a:off x="650875" y="-1169988"/>
            <a:ext cx="76200" cy="76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2" name="Rectangle 44"/>
          <p:cNvSpPr>
            <a:spLocks noChangeArrowheads="1"/>
          </p:cNvSpPr>
          <p:nvPr/>
        </p:nvSpPr>
        <p:spPr bwMode="auto">
          <a:xfrm>
            <a:off x="395288" y="11255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二、反比例</a:t>
            </a:r>
          </a:p>
        </p:txBody>
      </p: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179388" y="1916113"/>
            <a:ext cx="82296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50000"/>
              </a:spcBef>
              <a:buFont typeface="Arial" charset="0"/>
              <a:buNone/>
            </a:pP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en-US" sz="2800" b="0" dirty="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两种相关联的量，一种量变化，另一种量也随着变化 ，如果这两种量中相对应的两个数的积一定，这两种量就叫做</a:t>
            </a:r>
            <a:r>
              <a:rPr lang="zh-CN" altLang="en-US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成反比例的量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，它们的关系叫做</a:t>
            </a:r>
            <a:r>
              <a:rPr lang="zh-CN" altLang="en-US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反比例关系</a:t>
            </a:r>
            <a:r>
              <a:rPr lang="zh-CN" altLang="en-US" sz="2800" b="0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。</a:t>
            </a:r>
            <a:endParaRPr lang="zh-CN" altLang="en-US" sz="2800" b="0" dirty="0">
              <a:latin typeface="华文新魏" pitchFamily="2" charset="-122"/>
              <a:ea typeface="华文新魏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zh-CN" altLang="en-US" sz="2800" b="0" dirty="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9388" y="3789363"/>
            <a:ext cx="8580437" cy="2031325"/>
            <a:chOff x="179388" y="3789363"/>
            <a:chExt cx="8580437" cy="2031325"/>
          </a:xfrm>
        </p:grpSpPr>
        <p:sp>
          <p:nvSpPr>
            <p:cNvPr id="22574" name="Text Box 46"/>
            <p:cNvSpPr txBox="1">
              <a:spLocks noChangeArrowheads="1"/>
            </p:cNvSpPr>
            <p:nvPr/>
          </p:nvSpPr>
          <p:spPr bwMode="auto">
            <a:xfrm>
              <a:off x="179388" y="3789363"/>
              <a:ext cx="8580437" cy="2031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2800" dirty="0">
                  <a:solidFill>
                    <a:srgbClr val="FF3300"/>
                  </a:solidFill>
                  <a:latin typeface="华文新魏" pitchFamily="2" charset="-122"/>
                  <a:ea typeface="华文新魏" pitchFamily="2" charset="-122"/>
                </a:rPr>
                <a:t>    如果用x和y表示两种相关联的量，用k表示它们的比值，那么上面这种数量关系式</a:t>
              </a:r>
              <a:r>
                <a:rPr lang="zh-CN" altLang="en-US" sz="280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可以</a:t>
              </a:r>
              <a:r>
                <a:rPr lang="zh-CN" altLang="en-US" sz="2800" dirty="0" smtClean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用</a:t>
              </a:r>
              <a:r>
                <a:rPr lang="zh-CN" altLang="en-US" sz="2800" b="0" dirty="0" smtClean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x</a:t>
              </a:r>
              <a:r>
                <a:rPr lang="zh-CN" altLang="en-US" sz="2800" b="0" dirty="0">
                  <a:solidFill>
                    <a:srgbClr val="FF0000"/>
                  </a:solidFill>
                  <a:latin typeface="Arial"/>
                  <a:ea typeface="华文新魏" pitchFamily="2" charset="-122"/>
                  <a:sym typeface="宋体" charset="-122"/>
                </a:rPr>
                <a:t>·</a:t>
              </a:r>
              <a:r>
                <a:rPr lang="en-US" sz="2800" b="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y=k  (</a:t>
              </a:r>
              <a:r>
                <a:rPr lang="zh-CN" altLang="en-US" sz="2800" b="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一定</a:t>
              </a:r>
              <a:r>
                <a:rPr lang="zh-CN" altLang="en-US" sz="2800" b="0" dirty="0" smtClean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)或</a:t>
              </a:r>
              <a:endParaRPr lang="en-US" altLang="zh-CN" sz="2800" b="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2800" dirty="0" smtClean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                                    来表示。</a:t>
              </a:r>
              <a:endParaRPr lang="zh-CN" altLang="en-US" sz="28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endParaRPr>
            </a:p>
            <a:p>
              <a:endParaRPr lang="en-US" sz="2800" b="0" dirty="0">
                <a:latin typeface="华文新魏" pitchFamily="2" charset="-122"/>
                <a:ea typeface="华文新魏" pitchFamily="2" charset="-122"/>
              </a:endParaRPr>
            </a:p>
          </p:txBody>
        </p:sp>
        <p:pic>
          <p:nvPicPr>
            <p:cNvPr id="10" name="Picture 4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289" y="4830025"/>
              <a:ext cx="2857500" cy="49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2" grpId="0" bldLvl="0" autoUpdateAnimBg="0"/>
      <p:bldP spid="2257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468313" y="2303463"/>
          <a:ext cx="8424862" cy="307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5" r:id="rId3" imgW="5419136" imgH="811225" progId="Word.Document.8">
                  <p:embed/>
                </p:oleObj>
              </mc:Choice>
              <mc:Fallback>
                <p:oleObj r:id="rId3" imgW="5419136" imgH="811225" progId="Word.Document.8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303463"/>
                        <a:ext cx="8424862" cy="307022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144463" y="1454150"/>
            <a:ext cx="7445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b="0">
                <a:latin typeface="华文新魏" pitchFamily="2" charset="-122"/>
                <a:ea typeface="华文新魏" pitchFamily="2" charset="-122"/>
              </a:rPr>
              <a:t>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83026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4065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4617" name="Object 41"/>
          <p:cNvGraphicFramePr>
            <a:graphicFrameLocks noChangeAspect="1"/>
          </p:cNvGraphicFramePr>
          <p:nvPr/>
        </p:nvGraphicFramePr>
        <p:xfrm>
          <a:off x="-468313" y="1844675"/>
          <a:ext cx="10007601" cy="417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0" r:id="rId3" imgW="5419136" imgH="1009620" progId="Word.Document.8">
                  <p:embed/>
                </p:oleObj>
              </mc:Choice>
              <mc:Fallback>
                <p:oleObj r:id="rId3" imgW="5419136" imgH="1009620" progId="Word.Document.8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68313" y="1844675"/>
                        <a:ext cx="10007601" cy="417671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18" name="Rectangle 42"/>
          <p:cNvSpPr>
            <a:spLocks noChangeArrowheads="1"/>
          </p:cNvSpPr>
          <p:nvPr/>
        </p:nvSpPr>
        <p:spPr bwMode="auto">
          <a:xfrm>
            <a:off x="34925" y="1525588"/>
            <a:ext cx="831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b="0">
                <a:latin typeface="华文新魏" pitchFamily="2" charset="-122"/>
                <a:ea typeface="华文新魏" pitchFamily="2" charset="-122"/>
              </a:rPr>
              <a:t>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6774</TotalTime>
  <Words>1278</Words>
  <Application>Microsoft Office PowerPoint</Application>
  <PresentationFormat>全屏显示(4:3)</PresentationFormat>
  <Paragraphs>355</Paragraphs>
  <Slides>28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Office 主题</vt:lpstr>
      <vt:lpstr>Microsoft Word 97 - 2003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188</cp:revision>
  <dcterms:modified xsi:type="dcterms:W3CDTF">2018-08-07T06:40:56Z</dcterms:modified>
</cp:coreProperties>
</file>